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51" r:id="rId1"/>
  </p:sldMasterIdLst>
  <p:notesMasterIdLst>
    <p:notesMasterId r:id="rId19"/>
  </p:notesMasterIdLst>
  <p:sldIdLst>
    <p:sldId id="256" r:id="rId2"/>
    <p:sldId id="287" r:id="rId3"/>
    <p:sldId id="295" r:id="rId4"/>
    <p:sldId id="294" r:id="rId5"/>
    <p:sldId id="290" r:id="rId6"/>
    <p:sldId id="299" r:id="rId7"/>
    <p:sldId id="300" r:id="rId8"/>
    <p:sldId id="291" r:id="rId9"/>
    <p:sldId id="297" r:id="rId10"/>
    <p:sldId id="298" r:id="rId11"/>
    <p:sldId id="293" r:id="rId12"/>
    <p:sldId id="301" r:id="rId13"/>
    <p:sldId id="292" r:id="rId14"/>
    <p:sldId id="302" r:id="rId15"/>
    <p:sldId id="304" r:id="rId16"/>
    <p:sldId id="285" r:id="rId17"/>
    <p:sldId id="30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9" autoAdjust="0"/>
    <p:restoredTop sz="94660"/>
  </p:normalViewPr>
  <p:slideViewPr>
    <p:cSldViewPr snapToGrid="0">
      <p:cViewPr varScale="1">
        <p:scale>
          <a:sx n="102" d="100"/>
          <a:sy n="102" d="100"/>
        </p:scale>
        <p:origin x="132" y="540"/>
      </p:cViewPr>
      <p:guideLst/>
    </p:cSldViewPr>
  </p:slideViewPr>
  <p:notesTextViewPr>
    <p:cViewPr>
      <p:scale>
        <a:sx n="3" d="2"/>
        <a:sy n="3" d="2"/>
      </p:scale>
      <p:origin x="0" y="0"/>
    </p:cViewPr>
  </p:notesTextViewPr>
  <p:notesViewPr>
    <p:cSldViewPr snapToGrid="0">
      <p:cViewPr varScale="1">
        <p:scale>
          <a:sx n="92" d="100"/>
          <a:sy n="92" d="100"/>
        </p:scale>
        <p:origin x="2688"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D01D37-B37F-4EF1-B7B0-F83593C2B5C8}" type="datetimeFigureOut">
              <a:rPr lang="en-US" smtClean="0"/>
              <a:t>12/28/2017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71BF04-0729-4982-9EEC-1CBA32DFEFD9}" type="slidenum">
              <a:rPr lang="en-US" smtClean="0"/>
              <a:t>‹#›</a:t>
            </a:fld>
            <a:endParaRPr lang="en-US"/>
          </a:p>
        </p:txBody>
      </p:sp>
    </p:spTree>
    <p:extLst>
      <p:ext uri="{BB962C8B-B14F-4D97-AF65-F5344CB8AC3E}">
        <p14:creationId xmlns:p14="http://schemas.microsoft.com/office/powerpoint/2010/main" val="1121322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430EC2A-1273-4688-9ADE-13AD6E7A9193}" type="datetimeFigureOut">
              <a:rPr lang="en-US" smtClean="0"/>
              <a:t>12/28/2017</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06EC9264-C047-4385-8340-704579E8C53A}" type="slidenum">
              <a:rPr lang="en-US" smtClean="0"/>
              <a:t>‹#›</a:t>
            </a:fld>
            <a:endParaRPr lang="en-US"/>
          </a:p>
        </p:txBody>
      </p:sp>
    </p:spTree>
    <p:extLst>
      <p:ext uri="{BB962C8B-B14F-4D97-AF65-F5344CB8AC3E}">
        <p14:creationId xmlns:p14="http://schemas.microsoft.com/office/powerpoint/2010/main" val="2001293106"/>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30EC2A-1273-4688-9ADE-13AD6E7A9193}" type="datetimeFigureOut">
              <a:rPr lang="en-US" smtClean="0"/>
              <a:t>12/28/2017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EC9264-C047-4385-8340-704579E8C53A}" type="slidenum">
              <a:rPr lang="en-US" smtClean="0"/>
              <a:t>‹#›</a:t>
            </a:fld>
            <a:endParaRPr lang="en-US"/>
          </a:p>
        </p:txBody>
      </p:sp>
    </p:spTree>
    <p:extLst>
      <p:ext uri="{BB962C8B-B14F-4D97-AF65-F5344CB8AC3E}">
        <p14:creationId xmlns:p14="http://schemas.microsoft.com/office/powerpoint/2010/main" val="3072956614"/>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430EC2A-1273-4688-9ADE-13AD6E7A9193}" type="datetimeFigureOut">
              <a:rPr lang="en-US" smtClean="0"/>
              <a:t>12/28/2017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EC9264-C047-4385-8340-704579E8C53A}" type="slidenum">
              <a:rPr lang="en-US" smtClean="0"/>
              <a:t>‹#›</a:t>
            </a:fld>
            <a:endParaRPr lang="en-US"/>
          </a:p>
        </p:txBody>
      </p:sp>
    </p:spTree>
    <p:extLst>
      <p:ext uri="{BB962C8B-B14F-4D97-AF65-F5344CB8AC3E}">
        <p14:creationId xmlns:p14="http://schemas.microsoft.com/office/powerpoint/2010/main" val="4236234157"/>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430EC2A-1273-4688-9ADE-13AD6E7A9193}" type="datetimeFigureOut">
              <a:rPr lang="en-US" smtClean="0"/>
              <a:t>12/28/2017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EC9264-C047-4385-8340-704579E8C53A}" type="slidenum">
              <a:rPr lang="en-US" smtClean="0"/>
              <a:t>‹#›</a:t>
            </a:fld>
            <a:endParaRPr lang="en-US"/>
          </a:p>
        </p:txBody>
      </p:sp>
    </p:spTree>
    <p:extLst>
      <p:ext uri="{BB962C8B-B14F-4D97-AF65-F5344CB8AC3E}">
        <p14:creationId xmlns:p14="http://schemas.microsoft.com/office/powerpoint/2010/main" val="2671400783"/>
      </p:ext>
    </p:extLst>
  </p:cSld>
  <p:clrMapOvr>
    <a:masterClrMapping/>
  </p:clrMapOvr>
  <p:transition spd="med">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430EC2A-1273-4688-9ADE-13AD6E7A9193}" type="datetimeFigureOut">
              <a:rPr lang="en-US" smtClean="0"/>
              <a:t>12/28/2017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EC9264-C047-4385-8340-704579E8C53A}" type="slidenum">
              <a:rPr lang="en-US" smtClean="0"/>
              <a:t>‹#›</a:t>
            </a:fld>
            <a:endParaRPr lang="en-US"/>
          </a:p>
        </p:txBody>
      </p:sp>
    </p:spTree>
    <p:extLst>
      <p:ext uri="{BB962C8B-B14F-4D97-AF65-F5344CB8AC3E}">
        <p14:creationId xmlns:p14="http://schemas.microsoft.com/office/powerpoint/2010/main" val="80790342"/>
      </p:ext>
    </p:extLst>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430EC2A-1273-4688-9ADE-13AD6E7A9193}" type="datetimeFigureOut">
              <a:rPr lang="en-US" smtClean="0"/>
              <a:t>12/28/2017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EC9264-C047-4385-8340-704579E8C53A}" type="slidenum">
              <a:rPr lang="en-US" smtClean="0"/>
              <a:t>‹#›</a:t>
            </a:fld>
            <a:endParaRPr lang="en-US"/>
          </a:p>
        </p:txBody>
      </p:sp>
    </p:spTree>
    <p:extLst>
      <p:ext uri="{BB962C8B-B14F-4D97-AF65-F5344CB8AC3E}">
        <p14:creationId xmlns:p14="http://schemas.microsoft.com/office/powerpoint/2010/main" val="3685052088"/>
      </p:ext>
    </p:extLst>
  </p:cSld>
  <p:clrMapOvr>
    <a:masterClrMapping/>
  </p:clrMapOvr>
  <p:transition spd="med">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430EC2A-1273-4688-9ADE-13AD6E7A9193}" type="datetimeFigureOut">
              <a:rPr lang="en-US" smtClean="0"/>
              <a:t>12/28/2017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EC9264-C047-4385-8340-704579E8C53A}" type="slidenum">
              <a:rPr lang="en-US" smtClean="0"/>
              <a:t>‹#›</a:t>
            </a:fld>
            <a:endParaRPr lang="en-US"/>
          </a:p>
        </p:txBody>
      </p:sp>
    </p:spTree>
    <p:extLst>
      <p:ext uri="{BB962C8B-B14F-4D97-AF65-F5344CB8AC3E}">
        <p14:creationId xmlns:p14="http://schemas.microsoft.com/office/powerpoint/2010/main" val="1797301601"/>
      </p:ext>
    </p:extLst>
  </p:cSld>
  <p:clrMapOvr>
    <a:masterClrMapping/>
  </p:clrMapOvr>
  <p:transition spd="med">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430EC2A-1273-4688-9ADE-13AD6E7A9193}" type="datetimeFigureOut">
              <a:rPr lang="en-US" smtClean="0"/>
              <a:t>12/28/2017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EC9264-C047-4385-8340-704579E8C53A}" type="slidenum">
              <a:rPr lang="en-US" smtClean="0"/>
              <a:t>‹#›</a:t>
            </a:fld>
            <a:endParaRPr lang="en-US"/>
          </a:p>
        </p:txBody>
      </p:sp>
    </p:spTree>
    <p:extLst>
      <p:ext uri="{BB962C8B-B14F-4D97-AF65-F5344CB8AC3E}">
        <p14:creationId xmlns:p14="http://schemas.microsoft.com/office/powerpoint/2010/main" val="2950213480"/>
      </p:ext>
    </p:extLst>
  </p:cSld>
  <p:clrMapOvr>
    <a:masterClrMapping/>
  </p:clrMapOvr>
  <p:transition spd="med">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430EC2A-1273-4688-9ADE-13AD6E7A9193}" type="datetimeFigureOut">
              <a:rPr lang="en-US" smtClean="0"/>
              <a:t>12/28/2017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EC9264-C047-4385-8340-704579E8C53A}" type="slidenum">
              <a:rPr lang="en-US" smtClean="0"/>
              <a:t>‹#›</a:t>
            </a:fld>
            <a:endParaRPr lang="en-US"/>
          </a:p>
        </p:txBody>
      </p:sp>
    </p:spTree>
    <p:extLst>
      <p:ext uri="{BB962C8B-B14F-4D97-AF65-F5344CB8AC3E}">
        <p14:creationId xmlns:p14="http://schemas.microsoft.com/office/powerpoint/2010/main" val="2960186492"/>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430EC2A-1273-4688-9ADE-13AD6E7A9193}" type="datetimeFigureOut">
              <a:rPr lang="en-US" smtClean="0"/>
              <a:t>12/28/2017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06EC9264-C047-4385-8340-704579E8C53A}" type="slidenum">
              <a:rPr lang="en-US" smtClean="0"/>
              <a:t>‹#›</a:t>
            </a:fld>
            <a:endParaRPr lang="en-US"/>
          </a:p>
        </p:txBody>
      </p:sp>
    </p:spTree>
    <p:extLst>
      <p:ext uri="{BB962C8B-B14F-4D97-AF65-F5344CB8AC3E}">
        <p14:creationId xmlns:p14="http://schemas.microsoft.com/office/powerpoint/2010/main" val="1770130541"/>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430EC2A-1273-4688-9ADE-13AD6E7A9193}" type="datetimeFigureOut">
              <a:rPr lang="en-US" smtClean="0"/>
              <a:t>12/28/2017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EC9264-C047-4385-8340-704579E8C53A}" type="slidenum">
              <a:rPr lang="en-US" smtClean="0"/>
              <a:t>‹#›</a:t>
            </a:fld>
            <a:endParaRPr lang="en-US"/>
          </a:p>
        </p:txBody>
      </p:sp>
    </p:spTree>
    <p:extLst>
      <p:ext uri="{BB962C8B-B14F-4D97-AF65-F5344CB8AC3E}">
        <p14:creationId xmlns:p14="http://schemas.microsoft.com/office/powerpoint/2010/main" val="351502387"/>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430EC2A-1273-4688-9ADE-13AD6E7A9193}" type="datetimeFigureOut">
              <a:rPr lang="en-US" smtClean="0"/>
              <a:t>12/28/2017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EC9264-C047-4385-8340-704579E8C53A}" type="slidenum">
              <a:rPr lang="en-US" smtClean="0"/>
              <a:t>‹#›</a:t>
            </a:fld>
            <a:endParaRPr lang="en-US"/>
          </a:p>
        </p:txBody>
      </p:sp>
    </p:spTree>
    <p:extLst>
      <p:ext uri="{BB962C8B-B14F-4D97-AF65-F5344CB8AC3E}">
        <p14:creationId xmlns:p14="http://schemas.microsoft.com/office/powerpoint/2010/main" val="1202183495"/>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430EC2A-1273-4688-9ADE-13AD6E7A9193}" type="datetimeFigureOut">
              <a:rPr lang="en-US" smtClean="0"/>
              <a:t>12/28/2017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EC9264-C047-4385-8340-704579E8C53A}" type="slidenum">
              <a:rPr lang="en-US" smtClean="0"/>
              <a:t>‹#›</a:t>
            </a:fld>
            <a:endParaRPr lang="en-US"/>
          </a:p>
        </p:txBody>
      </p:sp>
    </p:spTree>
    <p:extLst>
      <p:ext uri="{BB962C8B-B14F-4D97-AF65-F5344CB8AC3E}">
        <p14:creationId xmlns:p14="http://schemas.microsoft.com/office/powerpoint/2010/main" val="2695281367"/>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430EC2A-1273-4688-9ADE-13AD6E7A9193}" type="datetimeFigureOut">
              <a:rPr lang="en-US" smtClean="0"/>
              <a:t>12/28/2017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EC9264-C047-4385-8340-704579E8C53A}" type="slidenum">
              <a:rPr lang="en-US" smtClean="0"/>
              <a:t>‹#›</a:t>
            </a:fld>
            <a:endParaRPr lang="en-US"/>
          </a:p>
        </p:txBody>
      </p:sp>
    </p:spTree>
    <p:extLst>
      <p:ext uri="{BB962C8B-B14F-4D97-AF65-F5344CB8AC3E}">
        <p14:creationId xmlns:p14="http://schemas.microsoft.com/office/powerpoint/2010/main" val="3011758007"/>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30EC2A-1273-4688-9ADE-13AD6E7A9193}" type="datetimeFigureOut">
              <a:rPr lang="en-US" smtClean="0"/>
              <a:t>12/28/2017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EC9264-C047-4385-8340-704579E8C53A}" type="slidenum">
              <a:rPr lang="en-US" smtClean="0"/>
              <a:t>‹#›</a:t>
            </a:fld>
            <a:endParaRPr lang="en-US"/>
          </a:p>
        </p:txBody>
      </p:sp>
    </p:spTree>
    <p:extLst>
      <p:ext uri="{BB962C8B-B14F-4D97-AF65-F5344CB8AC3E}">
        <p14:creationId xmlns:p14="http://schemas.microsoft.com/office/powerpoint/2010/main" val="3427324345"/>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30EC2A-1273-4688-9ADE-13AD6E7A9193}" type="datetimeFigureOut">
              <a:rPr lang="en-US" smtClean="0"/>
              <a:t>12/28/2017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EC9264-C047-4385-8340-704579E8C53A}" type="slidenum">
              <a:rPr lang="en-US" smtClean="0"/>
              <a:t>‹#›</a:t>
            </a:fld>
            <a:endParaRPr lang="en-US"/>
          </a:p>
        </p:txBody>
      </p:sp>
    </p:spTree>
    <p:extLst>
      <p:ext uri="{BB962C8B-B14F-4D97-AF65-F5344CB8AC3E}">
        <p14:creationId xmlns:p14="http://schemas.microsoft.com/office/powerpoint/2010/main" val="1849237934"/>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30EC2A-1273-4688-9ADE-13AD6E7A9193}" type="datetimeFigureOut">
              <a:rPr lang="en-US" smtClean="0"/>
              <a:t>12/28/2017</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6EC9264-C047-4385-8340-704579E8C53A}" type="slidenum">
              <a:rPr lang="en-US" smtClean="0"/>
              <a:t>‹#›</a:t>
            </a:fld>
            <a:endParaRPr lang="en-US"/>
          </a:p>
        </p:txBody>
      </p:sp>
    </p:spTree>
    <p:extLst>
      <p:ext uri="{BB962C8B-B14F-4D97-AF65-F5344CB8AC3E}">
        <p14:creationId xmlns:p14="http://schemas.microsoft.com/office/powerpoint/2010/main" val="162909303"/>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430EC2A-1273-4688-9ADE-13AD6E7A9193}" type="datetimeFigureOut">
              <a:rPr lang="en-US" smtClean="0"/>
              <a:t>12/28/2017</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6EC9264-C047-4385-8340-704579E8C53A}" type="slidenum">
              <a:rPr lang="en-US" smtClean="0"/>
              <a:t>‹#›</a:t>
            </a:fld>
            <a:endParaRPr lang="en-US"/>
          </a:p>
        </p:txBody>
      </p:sp>
    </p:spTree>
    <p:extLst>
      <p:ext uri="{BB962C8B-B14F-4D97-AF65-F5344CB8AC3E}">
        <p14:creationId xmlns:p14="http://schemas.microsoft.com/office/powerpoint/2010/main" val="3379869544"/>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 id="2147484063" r:id="rId12"/>
    <p:sldLayoutId id="2147484064" r:id="rId13"/>
    <p:sldLayoutId id="2147484065" r:id="rId14"/>
    <p:sldLayoutId id="2147484066" r:id="rId15"/>
    <p:sldLayoutId id="2147484067" r:id="rId16"/>
    <p:sldLayoutId id="2147484068" r:id="rId17"/>
  </p:sldLayoutIdLst>
  <p:transition spd="med">
    <p:pull/>
  </p:transition>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cid:77a38a37-088e-480e-9161-75f78b9db15d@namprd13.prod.outlook.co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p:cNvSpPr txBox="1"/>
          <p:nvPr/>
        </p:nvSpPr>
        <p:spPr>
          <a:xfrm>
            <a:off x="6642215" y="2292617"/>
            <a:ext cx="4639282" cy="1477328"/>
          </a:xfrm>
          <a:prstGeom prst="rect">
            <a:avLst/>
          </a:prstGeom>
          <a:noFill/>
        </p:spPr>
        <p:txBody>
          <a:bodyPr wrap="square" rtlCol="0">
            <a:spAutoFit/>
          </a:bodyPr>
          <a:lstStyle/>
          <a:p>
            <a:pPr algn="ctr"/>
            <a:r>
              <a:rPr lang="en-US" sz="4500" b="1" dirty="0" smtClean="0">
                <a:latin typeface="Arial" panose="020B0604020202020204" pitchFamily="34" charset="0"/>
                <a:cs typeface="Arial" panose="020B0604020202020204" pitchFamily="34" charset="0"/>
              </a:rPr>
              <a:t>Refurbishment</a:t>
            </a:r>
          </a:p>
          <a:p>
            <a:pPr algn="ctr"/>
            <a:r>
              <a:rPr lang="en-US" sz="4500" b="1" dirty="0" smtClean="0">
                <a:latin typeface="Arial" panose="020B0604020202020204" pitchFamily="34" charset="0"/>
                <a:cs typeface="Arial" panose="020B0604020202020204" pitchFamily="34" charset="0"/>
              </a:rPr>
              <a:t>Program</a:t>
            </a:r>
          </a:p>
        </p:txBody>
      </p:sp>
      <p:sp>
        <p:nvSpPr>
          <p:cNvPr id="10" name="Diamond 9"/>
          <p:cNvSpPr/>
          <p:nvPr/>
        </p:nvSpPr>
        <p:spPr>
          <a:xfrm rot="5400000">
            <a:off x="6739903" y="-202740"/>
            <a:ext cx="733393" cy="1780909"/>
          </a:xfrm>
          <a:prstGeom prst="diamond">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006036" y="87549"/>
            <a:ext cx="3503731" cy="1200329"/>
          </a:xfrm>
          <a:prstGeom prst="rect">
            <a:avLst/>
          </a:prstGeom>
          <a:noFill/>
        </p:spPr>
        <p:txBody>
          <a:bodyPr wrap="square" rtlCol="0">
            <a:spAutoFit/>
          </a:bodyPr>
          <a:lstStyle/>
          <a:p>
            <a:r>
              <a:rPr lang="en-US" sz="7200" b="1" dirty="0" smtClean="0">
                <a:latin typeface="Arial Black" panose="020B0A04020102020204" pitchFamily="34" charset="0"/>
                <a:cs typeface="Angsana New" panose="02020603050405020304" pitchFamily="18" charset="-34"/>
              </a:rPr>
              <a:t>EMICC</a:t>
            </a:r>
            <a:endParaRPr lang="en-US" sz="7200" b="1" dirty="0">
              <a:latin typeface="Arial Black" panose="020B0A04020102020204" pitchFamily="34" charset="0"/>
              <a:cs typeface="Angsana New" panose="02020603050405020304" pitchFamily="18" charset="-34"/>
            </a:endParaRPr>
          </a:p>
        </p:txBody>
      </p:sp>
      <p:sp>
        <p:nvSpPr>
          <p:cNvPr id="12" name="TextBox 11"/>
          <p:cNvSpPr txBox="1"/>
          <p:nvPr/>
        </p:nvSpPr>
        <p:spPr>
          <a:xfrm>
            <a:off x="6157782" y="1042609"/>
            <a:ext cx="5608148" cy="323165"/>
          </a:xfrm>
          <a:prstGeom prst="rect">
            <a:avLst/>
          </a:prstGeom>
          <a:noFill/>
        </p:spPr>
        <p:txBody>
          <a:bodyPr wrap="square" rtlCol="0" anchor="ctr">
            <a:spAutoFit/>
          </a:bodyPr>
          <a:lstStyle/>
          <a:p>
            <a:r>
              <a:rPr lang="en-US" sz="1500" b="1" dirty="0" smtClean="0"/>
              <a:t>ELECTRIC MACHINERY INDUSTRIAL CONTROLS CORPORATION</a:t>
            </a:r>
            <a:endParaRPr lang="en-US" sz="1500" b="1" dirty="0"/>
          </a:p>
        </p:txBody>
      </p:sp>
      <p:sp>
        <p:nvSpPr>
          <p:cNvPr id="26" name="TextBox 25"/>
          <p:cNvSpPr txBox="1"/>
          <p:nvPr/>
        </p:nvSpPr>
        <p:spPr>
          <a:xfrm>
            <a:off x="7701237" y="6081782"/>
            <a:ext cx="2521238" cy="646331"/>
          </a:xfrm>
          <a:prstGeom prst="rect">
            <a:avLst/>
          </a:prstGeom>
          <a:noFill/>
        </p:spPr>
        <p:txBody>
          <a:bodyPr wrap="square" rtlCol="0">
            <a:spAutoFit/>
          </a:bodyPr>
          <a:lstStyle/>
          <a:p>
            <a:pPr algn="ctr"/>
            <a:r>
              <a:rPr lang="en-US" sz="1200" b="1" dirty="0" smtClean="0">
                <a:latin typeface="Arial" panose="020B0604020202020204" pitchFamily="34" charset="0"/>
                <a:cs typeface="Arial" panose="020B0604020202020204" pitchFamily="34" charset="0"/>
              </a:rPr>
              <a:t>504 Valley Dr. Perry, GA. 31069</a:t>
            </a:r>
          </a:p>
          <a:p>
            <a:pPr algn="ctr"/>
            <a:r>
              <a:rPr lang="en-US" sz="1200" b="1" dirty="0" smtClean="0">
                <a:latin typeface="Arial" panose="020B0604020202020204" pitchFamily="34" charset="0"/>
                <a:cs typeface="Arial" panose="020B0604020202020204" pitchFamily="34" charset="0"/>
              </a:rPr>
              <a:t>PH. 478-987-3003</a:t>
            </a:r>
          </a:p>
          <a:p>
            <a:pPr algn="ctr"/>
            <a:r>
              <a:rPr lang="en-US" sz="1200" b="1" dirty="0" smtClean="0">
                <a:latin typeface="Arial" panose="020B0604020202020204" pitchFamily="34" charset="0"/>
                <a:cs typeface="Arial" panose="020B0604020202020204" pitchFamily="34" charset="0"/>
              </a:rPr>
              <a:t>WWW.NEWEMICC.COM</a:t>
            </a:r>
            <a:endParaRPr lang="en-US" sz="1200"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5651" y="321018"/>
            <a:ext cx="3356664" cy="6251431"/>
          </a:xfrm>
          <a:prstGeom prst="rect">
            <a:avLst/>
          </a:prstGeom>
        </p:spPr>
      </p:pic>
    </p:spTree>
    <p:extLst>
      <p:ext uri="{BB962C8B-B14F-4D97-AF65-F5344CB8AC3E}">
        <p14:creationId xmlns:p14="http://schemas.microsoft.com/office/powerpoint/2010/main" val="668101124"/>
      </p:ext>
    </p:extLst>
  </p:cSld>
  <p:clrMapOvr>
    <a:masterClrMapping/>
  </p:clrMapOvr>
  <p:transition spd="med">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8" name="TextBox 27"/>
          <p:cNvSpPr txBox="1"/>
          <p:nvPr/>
        </p:nvSpPr>
        <p:spPr>
          <a:xfrm>
            <a:off x="2473028" y="56831"/>
            <a:ext cx="7245944" cy="523220"/>
          </a:xfrm>
          <a:prstGeom prst="rect">
            <a:avLst/>
          </a:prstGeom>
          <a:noFill/>
        </p:spPr>
        <p:txBody>
          <a:bodyPr wrap="square" rtlCol="0">
            <a:spAutoFit/>
          </a:bodyPr>
          <a:lstStyle/>
          <a:p>
            <a:pPr algn="ctr"/>
            <a:r>
              <a:rPr lang="en-US" sz="2800" b="1" dirty="0" smtClean="0"/>
              <a:t>Replacement of gasket</a:t>
            </a:r>
            <a:endParaRPr lang="en-US" sz="2800" b="1" dirty="0"/>
          </a:p>
        </p:txBody>
      </p:sp>
      <p:sp>
        <p:nvSpPr>
          <p:cNvPr id="9" name="TextBox 8"/>
          <p:cNvSpPr txBox="1"/>
          <p:nvPr/>
        </p:nvSpPr>
        <p:spPr>
          <a:xfrm>
            <a:off x="7792162" y="1221375"/>
            <a:ext cx="3517281" cy="923330"/>
          </a:xfrm>
          <a:prstGeom prst="rect">
            <a:avLst/>
          </a:prstGeom>
          <a:noFill/>
        </p:spPr>
        <p:txBody>
          <a:bodyPr wrap="square" rtlCol="0">
            <a:spAutoFit/>
          </a:bodyPr>
          <a:lstStyle/>
          <a:p>
            <a:pPr algn="ctr"/>
            <a:r>
              <a:rPr lang="en-US" dirty="0" smtClean="0">
                <a:latin typeface="Arial" panose="020B0604020202020204" pitchFamily="34" charset="0"/>
                <a:cs typeface="Arial" panose="020B0604020202020204" pitchFamily="34" charset="0"/>
              </a:rPr>
              <a:t>The gasket will be replaced on the door and panel with NEMA 12 rated gasket.</a:t>
            </a:r>
            <a:endParaRPr lang="en-US"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55299" t="40260" r="14521"/>
          <a:stretch/>
        </p:blipFill>
        <p:spPr>
          <a:xfrm>
            <a:off x="3130380" y="996778"/>
            <a:ext cx="3451654" cy="5124278"/>
          </a:xfrm>
          <a:prstGeom prst="rect">
            <a:avLst/>
          </a:prstGeom>
        </p:spPr>
      </p:pic>
    </p:spTree>
    <p:extLst>
      <p:ext uri="{BB962C8B-B14F-4D97-AF65-F5344CB8AC3E}">
        <p14:creationId xmlns:p14="http://schemas.microsoft.com/office/powerpoint/2010/main" val="3368538140"/>
      </p:ext>
    </p:extLst>
  </p:cSld>
  <p:clrMapOvr>
    <a:masterClrMapping/>
  </p:clrMapOvr>
  <p:transition spd="med">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4" name="TextBox 3"/>
          <p:cNvSpPr txBox="1"/>
          <p:nvPr/>
        </p:nvSpPr>
        <p:spPr>
          <a:xfrm>
            <a:off x="2473028" y="56831"/>
            <a:ext cx="7245944" cy="523220"/>
          </a:xfrm>
          <a:prstGeom prst="rect">
            <a:avLst/>
          </a:prstGeom>
          <a:noFill/>
        </p:spPr>
        <p:txBody>
          <a:bodyPr wrap="square" rtlCol="0">
            <a:spAutoFit/>
          </a:bodyPr>
          <a:lstStyle/>
          <a:p>
            <a:pPr algn="ctr"/>
            <a:r>
              <a:rPr lang="en-US" sz="2800" b="1" dirty="0" smtClean="0"/>
              <a:t>Replacement of interior components</a:t>
            </a:r>
            <a:endParaRPr lang="en-US" sz="2800" b="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8178" y="1568621"/>
            <a:ext cx="5374535" cy="4030901"/>
          </a:xfrm>
          <a:prstGeom prst="rect">
            <a:avLst/>
          </a:prstGeom>
        </p:spPr>
      </p:pic>
      <p:cxnSp>
        <p:nvCxnSpPr>
          <p:cNvPr id="6" name="Straight Arrow Connector 5"/>
          <p:cNvCxnSpPr/>
          <p:nvPr/>
        </p:nvCxnSpPr>
        <p:spPr>
          <a:xfrm flipH="1">
            <a:off x="4572001" y="1640907"/>
            <a:ext cx="2971909" cy="109286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543910" y="1420098"/>
            <a:ext cx="3912802" cy="369332"/>
          </a:xfrm>
          <a:prstGeom prst="rect">
            <a:avLst/>
          </a:prstGeom>
          <a:noFill/>
        </p:spPr>
        <p:txBody>
          <a:bodyPr wrap="square" rtlCol="0">
            <a:spAutoFit/>
          </a:bodyPr>
          <a:lstStyle/>
          <a:p>
            <a:r>
              <a:rPr lang="en-US" dirty="0" smtClean="0"/>
              <a:t>Replacement of isolator shaft bearings</a:t>
            </a:r>
            <a:endParaRPr lang="en-US" dirty="0"/>
          </a:p>
        </p:txBody>
      </p:sp>
      <p:cxnSp>
        <p:nvCxnSpPr>
          <p:cNvPr id="10" name="Straight Arrow Connector 9"/>
          <p:cNvCxnSpPr/>
          <p:nvPr/>
        </p:nvCxnSpPr>
        <p:spPr>
          <a:xfrm flipH="1">
            <a:off x="3223967" y="5054981"/>
            <a:ext cx="4319944" cy="28059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543910" y="4834172"/>
            <a:ext cx="3912802" cy="369332"/>
          </a:xfrm>
          <a:prstGeom prst="rect">
            <a:avLst/>
          </a:prstGeom>
          <a:noFill/>
        </p:spPr>
        <p:txBody>
          <a:bodyPr wrap="square" rtlCol="0">
            <a:spAutoFit/>
          </a:bodyPr>
          <a:lstStyle/>
          <a:p>
            <a:r>
              <a:rPr lang="en-US" dirty="0" smtClean="0"/>
              <a:t>Upgrade of economizing resistor</a:t>
            </a:r>
            <a:endParaRPr lang="en-US" dirty="0"/>
          </a:p>
        </p:txBody>
      </p:sp>
      <p:cxnSp>
        <p:nvCxnSpPr>
          <p:cNvPr id="13" name="Straight Arrow Connector 12"/>
          <p:cNvCxnSpPr>
            <a:stCxn id="14" idx="1"/>
          </p:cNvCxnSpPr>
          <p:nvPr/>
        </p:nvCxnSpPr>
        <p:spPr>
          <a:xfrm flipH="1" flipV="1">
            <a:off x="2603157" y="2553730"/>
            <a:ext cx="4940753" cy="95631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543910" y="3325381"/>
            <a:ext cx="3912802" cy="369332"/>
          </a:xfrm>
          <a:prstGeom prst="rect">
            <a:avLst/>
          </a:prstGeom>
          <a:noFill/>
        </p:spPr>
        <p:txBody>
          <a:bodyPr wrap="square" rtlCol="0">
            <a:spAutoFit/>
          </a:bodyPr>
          <a:lstStyle/>
          <a:p>
            <a:r>
              <a:rPr lang="en-US" dirty="0" smtClean="0"/>
              <a:t>Upgrade of safety switches</a:t>
            </a:r>
            <a:endParaRPr lang="en-US" dirty="0"/>
          </a:p>
        </p:txBody>
      </p:sp>
      <p:cxnSp>
        <p:nvCxnSpPr>
          <p:cNvPr id="16" name="Straight Arrow Connector 15"/>
          <p:cNvCxnSpPr>
            <a:stCxn id="14" idx="1"/>
          </p:cNvCxnSpPr>
          <p:nvPr/>
        </p:nvCxnSpPr>
        <p:spPr>
          <a:xfrm flipH="1" flipV="1">
            <a:off x="5118755" y="3388002"/>
            <a:ext cx="2425155" cy="12204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742885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8" name="TextBox 27"/>
          <p:cNvSpPr txBox="1"/>
          <p:nvPr/>
        </p:nvSpPr>
        <p:spPr>
          <a:xfrm>
            <a:off x="2473028" y="56831"/>
            <a:ext cx="7245944" cy="523220"/>
          </a:xfrm>
          <a:prstGeom prst="rect">
            <a:avLst/>
          </a:prstGeom>
          <a:noFill/>
        </p:spPr>
        <p:txBody>
          <a:bodyPr wrap="square" rtlCol="0">
            <a:spAutoFit/>
          </a:bodyPr>
          <a:lstStyle/>
          <a:p>
            <a:pPr algn="ctr"/>
            <a:r>
              <a:rPr lang="en-US" sz="2800" b="1" dirty="0" smtClean="0"/>
              <a:t>Replacement of isolator shaft bearing</a:t>
            </a:r>
            <a:endParaRPr lang="en-US" sz="2800" b="1" dirty="0"/>
          </a:p>
        </p:txBody>
      </p:sp>
      <p:sp>
        <p:nvSpPr>
          <p:cNvPr id="9" name="TextBox 8"/>
          <p:cNvSpPr txBox="1"/>
          <p:nvPr/>
        </p:nvSpPr>
        <p:spPr>
          <a:xfrm>
            <a:off x="4900681" y="1171947"/>
            <a:ext cx="3517281" cy="646331"/>
          </a:xfrm>
          <a:prstGeom prst="rect">
            <a:avLst/>
          </a:prstGeom>
          <a:noFill/>
        </p:spPr>
        <p:txBody>
          <a:bodyPr wrap="square" rtlCol="0">
            <a:spAutoFit/>
          </a:bodyPr>
          <a:lstStyle/>
          <a:p>
            <a:pPr algn="ctr"/>
            <a:r>
              <a:rPr lang="en-US" dirty="0" smtClean="0">
                <a:latin typeface="Arial" panose="020B0604020202020204" pitchFamily="34" charset="0"/>
                <a:cs typeface="Arial" panose="020B0604020202020204" pitchFamily="34" charset="0"/>
              </a:rPr>
              <a:t>The isolator shaft bearing will be replace with a new bearing.</a:t>
            </a:r>
            <a:endParaRPr lang="en-US" dirty="0">
              <a:latin typeface="Arial" panose="020B0604020202020204" pitchFamily="34" charset="0"/>
              <a:cs typeface="Arial" panose="020B0604020202020204" pitchFamily="34" charset="0"/>
            </a:endParaRPr>
          </a:p>
        </p:txBody>
      </p:sp>
      <p:sp>
        <p:nvSpPr>
          <p:cNvPr id="15" name="TextBox 14"/>
          <p:cNvSpPr txBox="1"/>
          <p:nvPr/>
        </p:nvSpPr>
        <p:spPr>
          <a:xfrm>
            <a:off x="2253816" y="3400804"/>
            <a:ext cx="3517281" cy="646331"/>
          </a:xfrm>
          <a:prstGeom prst="rect">
            <a:avLst/>
          </a:prstGeom>
          <a:noFill/>
        </p:spPr>
        <p:txBody>
          <a:bodyPr wrap="square" rtlCol="0">
            <a:spAutoFit/>
          </a:bodyPr>
          <a:lstStyle/>
          <a:p>
            <a:pPr algn="ctr"/>
            <a:r>
              <a:rPr lang="en-US" dirty="0" smtClean="0">
                <a:latin typeface="Arial" panose="020B0604020202020204" pitchFamily="34" charset="0"/>
                <a:cs typeface="Arial" panose="020B0604020202020204" pitchFamily="34" charset="0"/>
              </a:rPr>
              <a:t>Both the IPB and ISS switches will be upgraded.</a:t>
            </a:r>
            <a:endParaRPr lang="en-US" dirty="0">
              <a:latin typeface="Arial" panose="020B0604020202020204" pitchFamily="34" charset="0"/>
              <a:cs typeface="Arial" panose="020B0604020202020204" pitchFamily="34" charset="0"/>
            </a:endParaRPr>
          </a:p>
        </p:txBody>
      </p:sp>
      <p:sp>
        <p:nvSpPr>
          <p:cNvPr id="17" name="TextBox 16"/>
          <p:cNvSpPr txBox="1"/>
          <p:nvPr/>
        </p:nvSpPr>
        <p:spPr>
          <a:xfrm>
            <a:off x="2464790" y="2687173"/>
            <a:ext cx="7245944" cy="523220"/>
          </a:xfrm>
          <a:prstGeom prst="rect">
            <a:avLst/>
          </a:prstGeom>
          <a:noFill/>
        </p:spPr>
        <p:txBody>
          <a:bodyPr wrap="square" rtlCol="0">
            <a:spAutoFit/>
          </a:bodyPr>
          <a:lstStyle/>
          <a:p>
            <a:pPr algn="ctr"/>
            <a:r>
              <a:rPr lang="en-US" sz="2800" b="1" dirty="0" smtClean="0"/>
              <a:t>Upgrade of safety switches</a:t>
            </a:r>
            <a:endParaRPr lang="en-US" sz="2800" b="1" dirty="0"/>
          </a:p>
        </p:txBody>
      </p:sp>
      <p:sp>
        <p:nvSpPr>
          <p:cNvPr id="19" name="TextBox 18"/>
          <p:cNvSpPr txBox="1"/>
          <p:nvPr/>
        </p:nvSpPr>
        <p:spPr>
          <a:xfrm>
            <a:off x="2464790" y="4643019"/>
            <a:ext cx="7245944" cy="523220"/>
          </a:xfrm>
          <a:prstGeom prst="rect">
            <a:avLst/>
          </a:prstGeom>
          <a:noFill/>
        </p:spPr>
        <p:txBody>
          <a:bodyPr wrap="square" rtlCol="0">
            <a:spAutoFit/>
          </a:bodyPr>
          <a:lstStyle/>
          <a:p>
            <a:pPr algn="ctr"/>
            <a:r>
              <a:rPr lang="en-US" sz="2800" b="1" dirty="0" smtClean="0"/>
              <a:t>Replacement of economizing resistor</a:t>
            </a:r>
            <a:endParaRPr lang="en-US" sz="2800" b="1" dirty="0"/>
          </a:p>
        </p:txBody>
      </p:sp>
      <p:sp>
        <p:nvSpPr>
          <p:cNvPr id="20" name="TextBox 19"/>
          <p:cNvSpPr txBox="1"/>
          <p:nvPr/>
        </p:nvSpPr>
        <p:spPr>
          <a:xfrm>
            <a:off x="6281708" y="5526613"/>
            <a:ext cx="3517281" cy="646331"/>
          </a:xfrm>
          <a:prstGeom prst="rect">
            <a:avLst/>
          </a:prstGeom>
          <a:noFill/>
        </p:spPr>
        <p:txBody>
          <a:bodyPr wrap="square" rtlCol="0">
            <a:spAutoFit/>
          </a:bodyPr>
          <a:lstStyle/>
          <a:p>
            <a:pPr algn="ctr"/>
            <a:r>
              <a:rPr lang="en-US" dirty="0" smtClean="0">
                <a:latin typeface="Arial" panose="020B0604020202020204" pitchFamily="34" charset="0"/>
                <a:cs typeface="Arial" panose="020B0604020202020204" pitchFamily="34" charset="0"/>
              </a:rPr>
              <a:t>The economizing resistor will be upgraded to a new resistor.</a:t>
            </a:r>
            <a:endParaRPr lang="en-US" dirty="0">
              <a:latin typeface="Arial" panose="020B0604020202020204" pitchFamily="34" charset="0"/>
              <a:cs typeface="Arial" panose="020B0604020202020204" pitchFamily="34" charset="0"/>
            </a:endParaRPr>
          </a:p>
        </p:txBody>
      </p:sp>
      <p:pic>
        <p:nvPicPr>
          <p:cNvPr id="1025" name="Picture 1" descr="cid:77a38a37-088e-480e-9161-75f78b9db15d@namprd13.prod.outlook.com"/>
          <p:cNvPicPr>
            <a:picLocks noChangeAspect="1" noChangeArrowheads="1"/>
          </p:cNvPicPr>
          <p:nvPr/>
        </p:nvPicPr>
        <p:blipFill rotWithShape="1">
          <a:blip r:embed="rId3" r:link="rId4">
            <a:extLst>
              <a:ext uri="{28A0092B-C50C-407E-A947-70E740481C1C}">
                <a14:useLocalDpi xmlns:a14="http://schemas.microsoft.com/office/drawing/2010/main" val="0"/>
              </a:ext>
            </a:extLst>
          </a:blip>
          <a:srcRect l="25703" t="61032" r="29142"/>
          <a:stretch/>
        </p:blipFill>
        <p:spPr bwMode="auto">
          <a:xfrm rot="5400000">
            <a:off x="2727255" y="770447"/>
            <a:ext cx="2000379" cy="17263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17531" t="27310" r="23533" b="6036"/>
          <a:stretch/>
        </p:blipFill>
        <p:spPr>
          <a:xfrm rot="5400000">
            <a:off x="6591340" y="3149058"/>
            <a:ext cx="1326382" cy="1500075"/>
          </a:xfrm>
          <a:prstGeom prst="rect">
            <a:avLst/>
          </a:prstGeom>
        </p:spPr>
      </p:pic>
      <p:pic>
        <p:nvPicPr>
          <p:cNvPr id="22" name="Picture 1" descr="cid:77a38a37-088e-480e-9161-75f78b9db15d@namprd13.prod.outlook.com"/>
          <p:cNvPicPr>
            <a:picLocks noChangeAspect="1" noChangeArrowheads="1"/>
          </p:cNvPicPr>
          <p:nvPr/>
        </p:nvPicPr>
        <p:blipFill rotWithShape="1">
          <a:blip r:embed="rId3" r:link="rId4">
            <a:extLst>
              <a:ext uri="{28A0092B-C50C-407E-A947-70E740481C1C}">
                <a14:useLocalDpi xmlns:a14="http://schemas.microsoft.com/office/drawing/2010/main" val="0"/>
              </a:ext>
            </a:extLst>
          </a:blip>
          <a:srcRect l="37384" t="24458" r="28994" b="24898"/>
          <a:stretch/>
        </p:blipFill>
        <p:spPr bwMode="auto">
          <a:xfrm rot="5400000">
            <a:off x="9154774" y="2831853"/>
            <a:ext cx="1383046" cy="20833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t="64201" r="42066" b="4265"/>
          <a:stretch/>
        </p:blipFill>
        <p:spPr>
          <a:xfrm>
            <a:off x="3033963" y="5317515"/>
            <a:ext cx="2607638" cy="1064528"/>
          </a:xfrm>
          <a:prstGeom prst="rect">
            <a:avLst/>
          </a:prstGeom>
        </p:spPr>
      </p:pic>
    </p:spTree>
    <p:extLst>
      <p:ext uri="{BB962C8B-B14F-4D97-AF65-F5344CB8AC3E}">
        <p14:creationId xmlns:p14="http://schemas.microsoft.com/office/powerpoint/2010/main" val="1488927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4849" b="11633"/>
          <a:stretch/>
        </p:blipFill>
        <p:spPr>
          <a:xfrm>
            <a:off x="2013625" y="1355715"/>
            <a:ext cx="5294642" cy="4120957"/>
          </a:xfrm>
          <a:prstGeom prst="rect">
            <a:avLst/>
          </a:prstGeom>
        </p:spPr>
      </p:pic>
      <p:cxnSp>
        <p:nvCxnSpPr>
          <p:cNvPr id="13" name="Straight Arrow Connector 12"/>
          <p:cNvCxnSpPr/>
          <p:nvPr/>
        </p:nvCxnSpPr>
        <p:spPr>
          <a:xfrm flipH="1">
            <a:off x="5128183" y="2517600"/>
            <a:ext cx="2971909" cy="109286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100092" y="2296791"/>
            <a:ext cx="3912802" cy="369332"/>
          </a:xfrm>
          <a:prstGeom prst="rect">
            <a:avLst/>
          </a:prstGeom>
          <a:noFill/>
        </p:spPr>
        <p:txBody>
          <a:bodyPr wrap="square" rtlCol="0">
            <a:spAutoFit/>
          </a:bodyPr>
          <a:lstStyle/>
          <a:p>
            <a:r>
              <a:rPr lang="en-US" dirty="0" smtClean="0"/>
              <a:t>Upgrade of RC contact blocks.</a:t>
            </a:r>
            <a:endParaRPr lang="en-US" dirty="0"/>
          </a:p>
        </p:txBody>
      </p:sp>
      <p:sp>
        <p:nvSpPr>
          <p:cNvPr id="5" name="TextBox 4"/>
          <p:cNvSpPr txBox="1"/>
          <p:nvPr/>
        </p:nvSpPr>
        <p:spPr>
          <a:xfrm>
            <a:off x="2473028" y="56831"/>
            <a:ext cx="7245944" cy="523220"/>
          </a:xfrm>
          <a:prstGeom prst="rect">
            <a:avLst/>
          </a:prstGeom>
          <a:noFill/>
        </p:spPr>
        <p:txBody>
          <a:bodyPr wrap="square" rtlCol="0">
            <a:spAutoFit/>
          </a:bodyPr>
          <a:lstStyle/>
          <a:p>
            <a:pPr algn="ctr"/>
            <a:r>
              <a:rPr lang="en-US" sz="2800" b="1" dirty="0" smtClean="0"/>
              <a:t>Replacement of interior components</a:t>
            </a:r>
            <a:endParaRPr lang="en-US" sz="2800" b="1" dirty="0"/>
          </a:p>
        </p:txBody>
      </p:sp>
    </p:spTree>
    <p:extLst>
      <p:ext uri="{BB962C8B-B14F-4D97-AF65-F5344CB8AC3E}">
        <p14:creationId xmlns:p14="http://schemas.microsoft.com/office/powerpoint/2010/main" val="18695671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8" name="TextBox 27"/>
          <p:cNvSpPr txBox="1"/>
          <p:nvPr/>
        </p:nvSpPr>
        <p:spPr>
          <a:xfrm>
            <a:off x="2473028" y="56831"/>
            <a:ext cx="7245944" cy="523220"/>
          </a:xfrm>
          <a:prstGeom prst="rect">
            <a:avLst/>
          </a:prstGeom>
          <a:noFill/>
        </p:spPr>
        <p:txBody>
          <a:bodyPr wrap="square" rtlCol="0">
            <a:spAutoFit/>
          </a:bodyPr>
          <a:lstStyle/>
          <a:p>
            <a:pPr algn="ctr"/>
            <a:r>
              <a:rPr lang="en-US" sz="2800" b="1" dirty="0" smtClean="0"/>
              <a:t>Upgrade of RC contact block</a:t>
            </a:r>
            <a:endParaRPr lang="en-US" sz="2800" b="1" dirty="0"/>
          </a:p>
        </p:txBody>
      </p:sp>
      <p:sp>
        <p:nvSpPr>
          <p:cNvPr id="9" name="TextBox 8"/>
          <p:cNvSpPr txBox="1"/>
          <p:nvPr/>
        </p:nvSpPr>
        <p:spPr>
          <a:xfrm>
            <a:off x="7361076" y="2828957"/>
            <a:ext cx="3517281" cy="923330"/>
          </a:xfrm>
          <a:prstGeom prst="rect">
            <a:avLst/>
          </a:prstGeom>
          <a:noFill/>
        </p:spPr>
        <p:txBody>
          <a:bodyPr wrap="square" rtlCol="0">
            <a:spAutoFit/>
          </a:bodyPr>
          <a:lstStyle/>
          <a:p>
            <a:pPr algn="ctr"/>
            <a:r>
              <a:rPr lang="en-US" dirty="0" smtClean="0">
                <a:latin typeface="Arial" panose="020B0604020202020204" pitchFamily="34" charset="0"/>
                <a:cs typeface="Arial" panose="020B0604020202020204" pitchFamily="34" charset="0"/>
              </a:rPr>
              <a:t>The old open style contact blocks will be upgraded to a new enclosed style contact blocks.</a:t>
            </a:r>
            <a:endParaRPr lang="en-US"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1998" t="11037" r="30846" b="17809"/>
          <a:stretch/>
        </p:blipFill>
        <p:spPr>
          <a:xfrm>
            <a:off x="1838226" y="1464177"/>
            <a:ext cx="4570397" cy="4267319"/>
          </a:xfrm>
          <a:prstGeom prst="rect">
            <a:avLst/>
          </a:prstGeom>
        </p:spPr>
      </p:pic>
    </p:spTree>
    <p:extLst>
      <p:ext uri="{BB962C8B-B14F-4D97-AF65-F5344CB8AC3E}">
        <p14:creationId xmlns:p14="http://schemas.microsoft.com/office/powerpoint/2010/main" val="3401905021"/>
      </p:ext>
    </p:extLst>
  </p:cSld>
  <p:clrMapOvr>
    <a:masterClrMapping/>
  </p:clrMapOvr>
  <p:transition spd="med">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8" name="TextBox 27"/>
          <p:cNvSpPr txBox="1"/>
          <p:nvPr/>
        </p:nvSpPr>
        <p:spPr>
          <a:xfrm>
            <a:off x="2473028" y="56831"/>
            <a:ext cx="7245944" cy="523220"/>
          </a:xfrm>
          <a:prstGeom prst="rect">
            <a:avLst/>
          </a:prstGeom>
          <a:noFill/>
        </p:spPr>
        <p:txBody>
          <a:bodyPr wrap="square" rtlCol="0">
            <a:spAutoFit/>
          </a:bodyPr>
          <a:lstStyle/>
          <a:p>
            <a:pPr algn="ctr"/>
            <a:r>
              <a:rPr lang="en-US" sz="2800" b="1" dirty="0" smtClean="0"/>
              <a:t>Interface Terminal Block</a:t>
            </a:r>
            <a:endParaRPr lang="en-US" sz="2800" b="1" dirty="0"/>
          </a:p>
        </p:txBody>
      </p:sp>
      <p:sp>
        <p:nvSpPr>
          <p:cNvPr id="9" name="TextBox 8"/>
          <p:cNvSpPr txBox="1"/>
          <p:nvPr/>
        </p:nvSpPr>
        <p:spPr>
          <a:xfrm>
            <a:off x="7723540" y="2845433"/>
            <a:ext cx="3517281" cy="1200329"/>
          </a:xfrm>
          <a:prstGeom prst="rect">
            <a:avLst/>
          </a:prstGeom>
          <a:noFill/>
        </p:spPr>
        <p:txBody>
          <a:bodyPr wrap="square" rtlCol="0">
            <a:spAutoFit/>
          </a:bodyPr>
          <a:lstStyle/>
          <a:p>
            <a:pPr algn="ctr"/>
            <a:r>
              <a:rPr lang="en-US" dirty="0" smtClean="0">
                <a:latin typeface="Arial" panose="020B0604020202020204" pitchFamily="34" charset="0"/>
                <a:cs typeface="Arial" panose="020B0604020202020204" pitchFamily="34" charset="0"/>
              </a:rPr>
              <a:t>Interface terminal block used from old socket wiring. New wiring </a:t>
            </a:r>
            <a:r>
              <a:rPr lang="en-US" dirty="0" smtClean="0">
                <a:latin typeface="Arial" panose="020B0604020202020204" pitchFamily="34" charset="0"/>
                <a:cs typeface="Arial" panose="020B0604020202020204" pitchFamily="34" charset="0"/>
              </a:rPr>
              <a:t>and control components installed</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1712" r="1510"/>
          <a:stretch/>
        </p:blipFill>
        <p:spPr>
          <a:xfrm>
            <a:off x="1965292" y="1121993"/>
            <a:ext cx="5395784" cy="466344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r="25225"/>
          <a:stretch/>
        </p:blipFill>
        <p:spPr>
          <a:xfrm>
            <a:off x="2338466" y="1113877"/>
            <a:ext cx="4649436" cy="4663440"/>
          </a:xfrm>
          <a:prstGeom prst="rect">
            <a:avLst/>
          </a:prstGeom>
        </p:spPr>
      </p:pic>
    </p:spTree>
    <p:extLst>
      <p:ext uri="{BB962C8B-B14F-4D97-AF65-F5344CB8AC3E}">
        <p14:creationId xmlns:p14="http://schemas.microsoft.com/office/powerpoint/2010/main" val="19901853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9333" t="4381" r="22575" b="6059"/>
          <a:stretch/>
        </p:blipFill>
        <p:spPr>
          <a:xfrm>
            <a:off x="1985319" y="2512541"/>
            <a:ext cx="2660042" cy="3715265"/>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38209" t="41300" r="39666" b="12242"/>
          <a:stretch/>
        </p:blipFill>
        <p:spPr>
          <a:xfrm>
            <a:off x="8723870" y="2512541"/>
            <a:ext cx="2359123" cy="3715266"/>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42316" t="37060" r="39401" b="30966"/>
          <a:stretch/>
        </p:blipFill>
        <p:spPr>
          <a:xfrm>
            <a:off x="5272215" y="2512541"/>
            <a:ext cx="2832636" cy="3715265"/>
          </a:xfrm>
          <a:prstGeom prst="rect">
            <a:avLst/>
          </a:prstGeom>
        </p:spPr>
      </p:pic>
      <p:sp>
        <p:nvSpPr>
          <p:cNvPr id="3" name="TextBox 2"/>
          <p:cNvSpPr txBox="1"/>
          <p:nvPr/>
        </p:nvSpPr>
        <p:spPr>
          <a:xfrm>
            <a:off x="1985319" y="255373"/>
            <a:ext cx="9160476" cy="923330"/>
          </a:xfrm>
          <a:prstGeom prst="rect">
            <a:avLst/>
          </a:prstGeom>
          <a:noFill/>
        </p:spPr>
        <p:txBody>
          <a:bodyPr wrap="square" rtlCol="0">
            <a:spAutoFit/>
          </a:bodyPr>
          <a:lstStyle/>
          <a:p>
            <a:r>
              <a:rPr lang="en-US" dirty="0" smtClean="0"/>
              <a:t>Many customer Projects include upgrade of motor protection. EMICC has incorporated most every style protection relays such as GE/Multilin , Schweitzer, Siemens, Eaton and others. Most customers upgrade projects are done with a minimal engineering cost. </a:t>
            </a:r>
            <a:endParaRPr lang="en-US" dirty="0"/>
          </a:p>
        </p:txBody>
      </p:sp>
    </p:spTree>
    <p:extLst>
      <p:ext uri="{BB962C8B-B14F-4D97-AF65-F5344CB8AC3E}">
        <p14:creationId xmlns:p14="http://schemas.microsoft.com/office/powerpoint/2010/main" val="981208665"/>
      </p:ext>
    </p:extLst>
  </p:cSld>
  <p:clrMapOvr>
    <a:masterClrMapping/>
  </p:clrMapOvr>
  <p:transition spd="med">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1444" y="1520894"/>
            <a:ext cx="2652935" cy="4719164"/>
          </a:xfrm>
          <a:prstGeom prst="rect">
            <a:avLst/>
          </a:prstGeom>
        </p:spPr>
      </p:pic>
      <p:sp>
        <p:nvSpPr>
          <p:cNvPr id="4" name="TextBox 3"/>
          <p:cNvSpPr txBox="1"/>
          <p:nvPr/>
        </p:nvSpPr>
        <p:spPr>
          <a:xfrm>
            <a:off x="4654379" y="1520894"/>
            <a:ext cx="2433276" cy="1477328"/>
          </a:xfrm>
          <a:prstGeom prst="rect">
            <a:avLst/>
          </a:prstGeom>
          <a:noFill/>
        </p:spPr>
        <p:txBody>
          <a:bodyPr wrap="square" numCol="1" spcCol="914400" rtlCol="0">
            <a:spAutoFit/>
          </a:bodyPr>
          <a:lstStyle/>
          <a:p>
            <a:pPr algn="ctr"/>
            <a:r>
              <a:rPr lang="en-US" dirty="0" smtClean="0">
                <a:latin typeface="Arial" panose="020B0604020202020204" pitchFamily="34" charset="0"/>
                <a:cs typeface="Arial" panose="020B0604020202020204" pitchFamily="34" charset="0"/>
              </a:rPr>
              <a:t>Units can be shipped in a stand up crate that will hold any combination of up to 3 starters.</a:t>
            </a:r>
          </a:p>
        </p:txBody>
      </p:sp>
      <p:sp>
        <p:nvSpPr>
          <p:cNvPr id="5" name="TextBox 4"/>
          <p:cNvSpPr txBox="1"/>
          <p:nvPr/>
        </p:nvSpPr>
        <p:spPr>
          <a:xfrm>
            <a:off x="2473028" y="56831"/>
            <a:ext cx="7245944" cy="523220"/>
          </a:xfrm>
          <a:prstGeom prst="rect">
            <a:avLst/>
          </a:prstGeom>
          <a:noFill/>
        </p:spPr>
        <p:txBody>
          <a:bodyPr wrap="square" rtlCol="0">
            <a:spAutoFit/>
          </a:bodyPr>
          <a:lstStyle/>
          <a:p>
            <a:pPr algn="ctr"/>
            <a:r>
              <a:rPr lang="en-US" sz="2800" b="1" dirty="0" smtClean="0"/>
              <a:t>Shipping of new units</a:t>
            </a:r>
            <a:endParaRPr lang="en-US" sz="2800" b="1" dirty="0"/>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9827" t="-1" b="612"/>
          <a:stretch/>
        </p:blipFill>
        <p:spPr>
          <a:xfrm rot="5400000">
            <a:off x="7670520" y="2579507"/>
            <a:ext cx="4428185" cy="3660551"/>
          </a:xfrm>
          <a:prstGeom prst="rect">
            <a:avLst/>
          </a:prstGeom>
        </p:spPr>
      </p:pic>
      <p:sp>
        <p:nvSpPr>
          <p:cNvPr id="11" name="TextBox 10"/>
          <p:cNvSpPr txBox="1"/>
          <p:nvPr/>
        </p:nvSpPr>
        <p:spPr>
          <a:xfrm>
            <a:off x="5485560" y="3809617"/>
            <a:ext cx="2184960" cy="1200329"/>
          </a:xfrm>
          <a:prstGeom prst="rect">
            <a:avLst/>
          </a:prstGeom>
          <a:noFill/>
        </p:spPr>
        <p:txBody>
          <a:bodyPr wrap="square" numCol="1" spcCol="914400" rtlCol="0">
            <a:spAutoFit/>
          </a:bodyPr>
          <a:lstStyle/>
          <a:p>
            <a:pPr algn="ctr"/>
            <a:r>
              <a:rPr lang="en-US" dirty="0" smtClean="0">
                <a:latin typeface="Arial" panose="020B0604020202020204" pitchFamily="34" charset="0"/>
                <a:cs typeface="Arial" panose="020B0604020202020204" pitchFamily="34" charset="0"/>
              </a:rPr>
              <a:t>Units can also be shipped lying down in a crate that will only hold 1 starter.</a:t>
            </a:r>
          </a:p>
        </p:txBody>
      </p:sp>
      <p:sp>
        <p:nvSpPr>
          <p:cNvPr id="12" name="TextBox 11"/>
          <p:cNvSpPr txBox="1"/>
          <p:nvPr/>
        </p:nvSpPr>
        <p:spPr>
          <a:xfrm>
            <a:off x="1334656" y="865806"/>
            <a:ext cx="10486767" cy="369332"/>
          </a:xfrm>
          <a:prstGeom prst="rect">
            <a:avLst/>
          </a:prstGeom>
          <a:noFill/>
        </p:spPr>
        <p:txBody>
          <a:bodyPr wrap="square" numCol="1" spcCol="914400" rtlCol="0">
            <a:spAutoFit/>
          </a:bodyPr>
          <a:lstStyle/>
          <a:p>
            <a:pPr algn="ctr"/>
            <a:r>
              <a:rPr lang="en-US" dirty="0" smtClean="0">
                <a:latin typeface="Arial" panose="020B0604020202020204" pitchFamily="34" charset="0"/>
                <a:cs typeface="Arial" panose="020B0604020202020204" pitchFamily="34" charset="0"/>
              </a:rPr>
              <a:t>A crate can be built and shipped to you for shipping of the units that you will want to have refurbished. </a:t>
            </a:r>
          </a:p>
        </p:txBody>
      </p:sp>
    </p:spTree>
    <p:extLst>
      <p:ext uri="{BB962C8B-B14F-4D97-AF65-F5344CB8AC3E}">
        <p14:creationId xmlns:p14="http://schemas.microsoft.com/office/powerpoint/2010/main" val="14831654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09" t="-75" r="473" b="-202"/>
          <a:stretch/>
        </p:blipFill>
        <p:spPr>
          <a:xfrm>
            <a:off x="2232454" y="115331"/>
            <a:ext cx="3155091" cy="6331358"/>
          </a:xfrm>
          <a:prstGeom prst="rect">
            <a:avLst/>
          </a:prstGeom>
        </p:spPr>
      </p:pic>
      <p:sp>
        <p:nvSpPr>
          <p:cNvPr id="22" name="Rectangle 21"/>
          <p:cNvSpPr/>
          <p:nvPr/>
        </p:nvSpPr>
        <p:spPr>
          <a:xfrm>
            <a:off x="5544065" y="313040"/>
            <a:ext cx="6582032" cy="5262979"/>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Most starters were manufactured over 25 years ago.  The fact that these starters still operate trouble free is attributed to the rugged design of the equipment.  However, you can’t expect for the equipment to run forever so it will be a matter of time before an unexpected outage happens</a:t>
            </a:r>
            <a:r>
              <a:rPr lang="en-US" sz="2400" dirty="0" smtClean="0">
                <a:latin typeface="Arial" panose="020B0604020202020204" pitchFamily="34" charset="0"/>
                <a:cs typeface="Arial" panose="020B0604020202020204" pitchFamily="34" charset="0"/>
              </a:rPr>
              <a:t>.</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EMICC highly recommends a factory recondition of the withdrawable section of the starter (truck).</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This design, although modernized, is still manufactured by EMICC in Perry, Georgia.</a:t>
            </a:r>
          </a:p>
        </p:txBody>
      </p:sp>
    </p:spTree>
    <p:extLst>
      <p:ext uri="{BB962C8B-B14F-4D97-AF65-F5344CB8AC3E}">
        <p14:creationId xmlns:p14="http://schemas.microsoft.com/office/powerpoint/2010/main" val="3325415473"/>
      </p:ext>
    </p:extLst>
  </p:cSld>
  <p:clrMapOvr>
    <a:masterClrMapping/>
  </p:clrMapOvr>
  <p:transition spd="med">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l="29987" t="45675" r="6163" b="30355"/>
          <a:stretch/>
        </p:blipFill>
        <p:spPr>
          <a:xfrm>
            <a:off x="1379838" y="2111634"/>
            <a:ext cx="4670855" cy="3499814"/>
          </a:xfrm>
          <a:prstGeom prst="rect">
            <a:avLst/>
          </a:prstGeom>
        </p:spPr>
      </p:pic>
      <p:cxnSp>
        <p:nvCxnSpPr>
          <p:cNvPr id="9" name="Straight Arrow Connector 8"/>
          <p:cNvCxnSpPr>
            <a:stCxn id="11" idx="1"/>
          </p:cNvCxnSpPr>
          <p:nvPr/>
        </p:nvCxnSpPr>
        <p:spPr>
          <a:xfrm flipH="1">
            <a:off x="4650811" y="1485411"/>
            <a:ext cx="1787610" cy="156258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438421" y="1300745"/>
            <a:ext cx="4291913" cy="369332"/>
          </a:xfrm>
          <a:prstGeom prst="rect">
            <a:avLst/>
          </a:prstGeom>
          <a:noFill/>
        </p:spPr>
        <p:txBody>
          <a:bodyPr wrap="square" rtlCol="0">
            <a:spAutoFit/>
          </a:bodyPr>
          <a:lstStyle/>
          <a:p>
            <a:r>
              <a:rPr lang="en-US" dirty="0" smtClean="0"/>
              <a:t>Replacement of vacuum switches.</a:t>
            </a:r>
            <a:endParaRPr lang="en-US" dirty="0"/>
          </a:p>
        </p:txBody>
      </p:sp>
      <p:cxnSp>
        <p:nvCxnSpPr>
          <p:cNvPr id="19" name="Straight Arrow Connector 18"/>
          <p:cNvCxnSpPr>
            <a:stCxn id="11" idx="1"/>
          </p:cNvCxnSpPr>
          <p:nvPr/>
        </p:nvCxnSpPr>
        <p:spPr>
          <a:xfrm flipH="1">
            <a:off x="3802314" y="1485411"/>
            <a:ext cx="2636107" cy="153883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1" idx="1"/>
          </p:cNvCxnSpPr>
          <p:nvPr/>
        </p:nvCxnSpPr>
        <p:spPr>
          <a:xfrm flipH="1">
            <a:off x="2822011" y="1485411"/>
            <a:ext cx="3616410" cy="156258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473028" y="56831"/>
            <a:ext cx="7245944" cy="523220"/>
          </a:xfrm>
          <a:prstGeom prst="rect">
            <a:avLst/>
          </a:prstGeom>
          <a:noFill/>
        </p:spPr>
        <p:txBody>
          <a:bodyPr wrap="square" rtlCol="0">
            <a:spAutoFit/>
          </a:bodyPr>
          <a:lstStyle/>
          <a:p>
            <a:pPr algn="ctr"/>
            <a:r>
              <a:rPr lang="en-US" sz="2800" b="1" dirty="0" smtClean="0"/>
              <a:t>Replacement of all major power components</a:t>
            </a:r>
            <a:endParaRPr lang="en-US" sz="2800" b="1" dirty="0"/>
          </a:p>
        </p:txBody>
      </p:sp>
    </p:spTree>
    <p:extLst>
      <p:ext uri="{BB962C8B-B14F-4D97-AF65-F5344CB8AC3E}">
        <p14:creationId xmlns:p14="http://schemas.microsoft.com/office/powerpoint/2010/main" val="2142538970"/>
      </p:ext>
    </p:extLst>
  </p:cSld>
  <p:clrMapOvr>
    <a:masterClrMapping/>
  </p:clrMapOvr>
  <p:transition spd="med">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8" name="TextBox 27"/>
          <p:cNvSpPr txBox="1"/>
          <p:nvPr/>
        </p:nvSpPr>
        <p:spPr>
          <a:xfrm>
            <a:off x="2473028" y="56831"/>
            <a:ext cx="7245944" cy="523220"/>
          </a:xfrm>
          <a:prstGeom prst="rect">
            <a:avLst/>
          </a:prstGeom>
          <a:noFill/>
        </p:spPr>
        <p:txBody>
          <a:bodyPr wrap="square" rtlCol="0">
            <a:spAutoFit/>
          </a:bodyPr>
          <a:lstStyle/>
          <a:p>
            <a:pPr algn="ctr"/>
            <a:r>
              <a:rPr lang="en-US" sz="2800" b="1" dirty="0" smtClean="0"/>
              <a:t>Replacement of vacuum switches</a:t>
            </a:r>
            <a:endParaRPr lang="en-US" sz="2800" b="1"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8883" y="885799"/>
            <a:ext cx="3954231" cy="2965673"/>
          </a:xfrm>
          <a:prstGeom prst="rect">
            <a:avLst/>
          </a:prstGeom>
        </p:spPr>
      </p:pic>
      <p:sp>
        <p:nvSpPr>
          <p:cNvPr id="3" name="TextBox 2"/>
          <p:cNvSpPr txBox="1"/>
          <p:nvPr/>
        </p:nvSpPr>
        <p:spPr>
          <a:xfrm>
            <a:off x="1212915" y="4336330"/>
            <a:ext cx="9766169" cy="646331"/>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Vacuum switches will be replaced with ceramic VSM5 or VSM6.  These switches are rated 400A (VSM5) and 600A (VSM6), with a mechanical and electrical life of 1,000,000 operations.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550193"/>
      </p:ext>
    </p:extLst>
  </p:cSld>
  <p:clrMapOvr>
    <a:masterClrMapping/>
  </p:clrMapOvr>
  <p:transition spd="med">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l="29987" t="45675" r="6163" b="30355"/>
          <a:stretch/>
        </p:blipFill>
        <p:spPr>
          <a:xfrm>
            <a:off x="1379838" y="2111634"/>
            <a:ext cx="4670855" cy="3499814"/>
          </a:xfrm>
          <a:prstGeom prst="rect">
            <a:avLst/>
          </a:prstGeom>
        </p:spPr>
      </p:pic>
      <p:cxnSp>
        <p:nvCxnSpPr>
          <p:cNvPr id="12" name="Straight Arrow Connector 11"/>
          <p:cNvCxnSpPr>
            <a:stCxn id="13" idx="1"/>
          </p:cNvCxnSpPr>
          <p:nvPr/>
        </p:nvCxnSpPr>
        <p:spPr>
          <a:xfrm flipH="1">
            <a:off x="5255742" y="3232666"/>
            <a:ext cx="1351004" cy="105924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606746" y="3048000"/>
            <a:ext cx="4291913" cy="369332"/>
          </a:xfrm>
          <a:prstGeom prst="rect">
            <a:avLst/>
          </a:prstGeom>
          <a:noFill/>
        </p:spPr>
        <p:txBody>
          <a:bodyPr wrap="square" rtlCol="0">
            <a:spAutoFit/>
          </a:bodyPr>
          <a:lstStyle/>
          <a:p>
            <a:r>
              <a:rPr lang="en-US" dirty="0" smtClean="0"/>
              <a:t>Replacement of </a:t>
            </a:r>
            <a:r>
              <a:rPr lang="en-US" dirty="0" err="1" smtClean="0"/>
              <a:t>uniball</a:t>
            </a:r>
            <a:r>
              <a:rPr lang="en-US" dirty="0" smtClean="0"/>
              <a:t> bearings.</a:t>
            </a:r>
            <a:endParaRPr lang="en-US" dirty="0"/>
          </a:p>
        </p:txBody>
      </p:sp>
      <p:cxnSp>
        <p:nvCxnSpPr>
          <p:cNvPr id="17" name="Straight Arrow Connector 16"/>
          <p:cNvCxnSpPr>
            <a:stCxn id="18" idx="1"/>
          </p:cNvCxnSpPr>
          <p:nvPr/>
        </p:nvCxnSpPr>
        <p:spPr>
          <a:xfrm flipH="1" flipV="1">
            <a:off x="4044778" y="4806488"/>
            <a:ext cx="2561968" cy="25360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606746" y="4875428"/>
            <a:ext cx="4291913" cy="369332"/>
          </a:xfrm>
          <a:prstGeom prst="rect">
            <a:avLst/>
          </a:prstGeom>
          <a:noFill/>
        </p:spPr>
        <p:txBody>
          <a:bodyPr wrap="square" rtlCol="0">
            <a:spAutoFit/>
          </a:bodyPr>
          <a:lstStyle/>
          <a:p>
            <a:r>
              <a:rPr lang="en-US" dirty="0" smtClean="0"/>
              <a:t>Replacement of armature stop pad.</a:t>
            </a:r>
            <a:endParaRPr lang="en-US" dirty="0"/>
          </a:p>
        </p:txBody>
      </p:sp>
      <p:cxnSp>
        <p:nvCxnSpPr>
          <p:cNvPr id="14" name="Straight Arrow Connector 13"/>
          <p:cNvCxnSpPr>
            <a:stCxn id="13" idx="1"/>
          </p:cNvCxnSpPr>
          <p:nvPr/>
        </p:nvCxnSpPr>
        <p:spPr>
          <a:xfrm flipH="1">
            <a:off x="2726724" y="3232666"/>
            <a:ext cx="3880022" cy="105924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473028" y="56831"/>
            <a:ext cx="7245944" cy="523220"/>
          </a:xfrm>
          <a:prstGeom prst="rect">
            <a:avLst/>
          </a:prstGeom>
          <a:noFill/>
        </p:spPr>
        <p:txBody>
          <a:bodyPr wrap="square" rtlCol="0">
            <a:spAutoFit/>
          </a:bodyPr>
          <a:lstStyle/>
          <a:p>
            <a:pPr algn="ctr"/>
            <a:r>
              <a:rPr lang="en-US" sz="2800" b="1" dirty="0" smtClean="0"/>
              <a:t>Replacement of all major power components</a:t>
            </a:r>
            <a:endParaRPr lang="en-US" sz="2800" b="1" dirty="0"/>
          </a:p>
        </p:txBody>
      </p:sp>
    </p:spTree>
    <p:extLst>
      <p:ext uri="{BB962C8B-B14F-4D97-AF65-F5344CB8AC3E}">
        <p14:creationId xmlns:p14="http://schemas.microsoft.com/office/powerpoint/2010/main" val="32448050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9987" t="3815" r="6163" b="26582"/>
          <a:stretch/>
        </p:blipFill>
        <p:spPr>
          <a:xfrm>
            <a:off x="3052405" y="675503"/>
            <a:ext cx="2808816" cy="6111228"/>
          </a:xfrm>
          <a:prstGeom prst="rect">
            <a:avLst/>
          </a:prstGeom>
        </p:spPr>
      </p:pic>
      <p:cxnSp>
        <p:nvCxnSpPr>
          <p:cNvPr id="9" name="Straight Arrow Connector 8"/>
          <p:cNvCxnSpPr/>
          <p:nvPr/>
        </p:nvCxnSpPr>
        <p:spPr>
          <a:xfrm flipH="1" flipV="1">
            <a:off x="5043340" y="960380"/>
            <a:ext cx="1563407" cy="140903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606746" y="2184744"/>
            <a:ext cx="4291913" cy="646331"/>
          </a:xfrm>
          <a:prstGeom prst="rect">
            <a:avLst/>
          </a:prstGeom>
          <a:noFill/>
        </p:spPr>
        <p:txBody>
          <a:bodyPr wrap="square" rtlCol="0">
            <a:spAutoFit/>
          </a:bodyPr>
          <a:lstStyle/>
          <a:p>
            <a:r>
              <a:rPr lang="en-US" dirty="0" smtClean="0"/>
              <a:t>Rebuild caliper assemblies with new springs.</a:t>
            </a:r>
            <a:endParaRPr lang="en-US" dirty="0"/>
          </a:p>
        </p:txBody>
      </p:sp>
      <p:cxnSp>
        <p:nvCxnSpPr>
          <p:cNvPr id="15" name="Straight Arrow Connector 14"/>
          <p:cNvCxnSpPr/>
          <p:nvPr/>
        </p:nvCxnSpPr>
        <p:spPr>
          <a:xfrm flipH="1">
            <a:off x="5260157" y="2369410"/>
            <a:ext cx="1346589" cy="261103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606746" y="4752731"/>
            <a:ext cx="4291913" cy="369332"/>
          </a:xfrm>
          <a:prstGeom prst="rect">
            <a:avLst/>
          </a:prstGeom>
          <a:noFill/>
        </p:spPr>
        <p:txBody>
          <a:bodyPr wrap="square" rtlCol="0">
            <a:spAutoFit/>
          </a:bodyPr>
          <a:lstStyle/>
          <a:p>
            <a:r>
              <a:rPr lang="en-US" dirty="0" smtClean="0"/>
              <a:t>Replacement of closing coils.</a:t>
            </a:r>
            <a:endParaRPr lang="en-US" dirty="0"/>
          </a:p>
        </p:txBody>
      </p:sp>
      <p:cxnSp>
        <p:nvCxnSpPr>
          <p:cNvPr id="19" name="Straight Arrow Connector 18"/>
          <p:cNvCxnSpPr>
            <a:stCxn id="16" idx="1"/>
          </p:cNvCxnSpPr>
          <p:nvPr/>
        </p:nvCxnSpPr>
        <p:spPr>
          <a:xfrm flipH="1">
            <a:off x="5043340" y="4937397"/>
            <a:ext cx="1563406" cy="81295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6" idx="1"/>
          </p:cNvCxnSpPr>
          <p:nvPr/>
        </p:nvCxnSpPr>
        <p:spPr>
          <a:xfrm flipH="1">
            <a:off x="4336330" y="4937397"/>
            <a:ext cx="2270416" cy="81295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473028" y="56831"/>
            <a:ext cx="7245944" cy="523220"/>
          </a:xfrm>
          <a:prstGeom prst="rect">
            <a:avLst/>
          </a:prstGeom>
          <a:noFill/>
        </p:spPr>
        <p:txBody>
          <a:bodyPr wrap="square" rtlCol="0">
            <a:spAutoFit/>
          </a:bodyPr>
          <a:lstStyle/>
          <a:p>
            <a:pPr algn="ctr"/>
            <a:r>
              <a:rPr lang="en-US" sz="2800" b="1" dirty="0" smtClean="0"/>
              <a:t>Replacement of all major power components</a:t>
            </a:r>
            <a:endParaRPr lang="en-US" sz="2800" b="1" dirty="0"/>
          </a:p>
        </p:txBody>
      </p:sp>
    </p:spTree>
    <p:extLst>
      <p:ext uri="{BB962C8B-B14F-4D97-AF65-F5344CB8AC3E}">
        <p14:creationId xmlns:p14="http://schemas.microsoft.com/office/powerpoint/2010/main" val="1038600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8" name="TextBox 27"/>
          <p:cNvSpPr txBox="1"/>
          <p:nvPr/>
        </p:nvSpPr>
        <p:spPr>
          <a:xfrm>
            <a:off x="2473028" y="56831"/>
            <a:ext cx="7245944" cy="523220"/>
          </a:xfrm>
          <a:prstGeom prst="rect">
            <a:avLst/>
          </a:prstGeom>
          <a:noFill/>
        </p:spPr>
        <p:txBody>
          <a:bodyPr wrap="square" rtlCol="0">
            <a:spAutoFit/>
          </a:bodyPr>
          <a:lstStyle/>
          <a:p>
            <a:pPr algn="ctr"/>
            <a:r>
              <a:rPr lang="en-US" sz="2800" b="1" dirty="0" smtClean="0"/>
              <a:t>Rebuild caliper assemblies</a:t>
            </a:r>
            <a:endParaRPr lang="en-US" sz="2800" b="1" dirty="0"/>
          </a:p>
        </p:txBody>
      </p:sp>
      <p:sp>
        <p:nvSpPr>
          <p:cNvPr id="3" name="TextBox 2"/>
          <p:cNvSpPr txBox="1"/>
          <p:nvPr/>
        </p:nvSpPr>
        <p:spPr>
          <a:xfrm>
            <a:off x="7166086" y="1566785"/>
            <a:ext cx="3517281" cy="646331"/>
          </a:xfrm>
          <a:prstGeom prst="rect">
            <a:avLst/>
          </a:prstGeom>
          <a:noFill/>
        </p:spPr>
        <p:txBody>
          <a:bodyPr wrap="square" rtlCol="0">
            <a:spAutoFit/>
          </a:bodyPr>
          <a:lstStyle/>
          <a:p>
            <a:pPr algn="ctr"/>
            <a:r>
              <a:rPr lang="en-US" dirty="0" smtClean="0">
                <a:latin typeface="Arial" panose="020B0604020202020204" pitchFamily="34" charset="0"/>
                <a:cs typeface="Arial" panose="020B0604020202020204" pitchFamily="34" charset="0"/>
              </a:rPr>
              <a:t>All calipers will be rebuilt with new springs and hardware.</a:t>
            </a:r>
            <a:endParaRPr lang="en-US"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6683" r="22443" b="70889"/>
          <a:stretch/>
        </p:blipFill>
        <p:spPr>
          <a:xfrm>
            <a:off x="1866298" y="820676"/>
            <a:ext cx="4983029" cy="2138550"/>
          </a:xfrm>
          <a:prstGeom prst="rect">
            <a:avLst/>
          </a:prstGeom>
          <a:noFill/>
        </p:spPr>
      </p:pic>
      <p:sp>
        <p:nvSpPr>
          <p:cNvPr id="6" name="TextBox 5"/>
          <p:cNvSpPr txBox="1"/>
          <p:nvPr/>
        </p:nvSpPr>
        <p:spPr>
          <a:xfrm>
            <a:off x="2596594" y="3463177"/>
            <a:ext cx="7245944" cy="523220"/>
          </a:xfrm>
          <a:prstGeom prst="rect">
            <a:avLst/>
          </a:prstGeom>
          <a:noFill/>
        </p:spPr>
        <p:txBody>
          <a:bodyPr wrap="square" rtlCol="0">
            <a:spAutoFit/>
          </a:bodyPr>
          <a:lstStyle/>
          <a:p>
            <a:pPr algn="ctr"/>
            <a:r>
              <a:rPr lang="en-US" sz="2800" b="1" dirty="0" smtClean="0"/>
              <a:t>Replacement of closing coils</a:t>
            </a:r>
            <a:endParaRPr lang="en-US" sz="2800" b="1" dirty="0"/>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8336" r="37812" b="49691"/>
          <a:stretch/>
        </p:blipFill>
        <p:spPr>
          <a:xfrm>
            <a:off x="6103780" y="4206230"/>
            <a:ext cx="5641894" cy="2175506"/>
          </a:xfrm>
          <a:prstGeom prst="rect">
            <a:avLst/>
          </a:prstGeom>
        </p:spPr>
      </p:pic>
      <p:sp>
        <p:nvSpPr>
          <p:cNvPr id="8" name="TextBox 7"/>
          <p:cNvSpPr txBox="1"/>
          <p:nvPr/>
        </p:nvSpPr>
        <p:spPr>
          <a:xfrm>
            <a:off x="2240692" y="4970817"/>
            <a:ext cx="3664858" cy="646331"/>
          </a:xfrm>
          <a:prstGeom prst="rect">
            <a:avLst/>
          </a:prstGeom>
          <a:noFill/>
        </p:spPr>
        <p:txBody>
          <a:bodyPr wrap="square" rtlCol="0">
            <a:spAutoFit/>
          </a:bodyPr>
          <a:lstStyle/>
          <a:p>
            <a:pPr algn="ctr"/>
            <a:r>
              <a:rPr lang="en-US" dirty="0" smtClean="0">
                <a:latin typeface="Arial" panose="020B0604020202020204" pitchFamily="34" charset="0"/>
                <a:cs typeface="Arial" panose="020B0604020202020204" pitchFamily="34" charset="0"/>
              </a:rPr>
              <a:t>Both closing coils will be replaced with new coils and washers.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69977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0196" t="18512" r="37149"/>
          <a:stretch/>
        </p:blipFill>
        <p:spPr>
          <a:xfrm>
            <a:off x="3134342" y="580051"/>
            <a:ext cx="2286070" cy="6167043"/>
          </a:xfrm>
          <a:prstGeom prst="rect">
            <a:avLst/>
          </a:prstGeom>
        </p:spPr>
      </p:pic>
      <p:cxnSp>
        <p:nvCxnSpPr>
          <p:cNvPr id="10" name="Straight Arrow Connector 9"/>
          <p:cNvCxnSpPr/>
          <p:nvPr/>
        </p:nvCxnSpPr>
        <p:spPr>
          <a:xfrm flipH="1">
            <a:off x="3996965" y="884851"/>
            <a:ext cx="2340310" cy="16166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337276" y="693491"/>
            <a:ext cx="4095640" cy="646331"/>
          </a:xfrm>
          <a:prstGeom prst="rect">
            <a:avLst/>
          </a:prstGeom>
          <a:noFill/>
        </p:spPr>
        <p:txBody>
          <a:bodyPr wrap="square" rtlCol="0">
            <a:spAutoFit/>
          </a:bodyPr>
          <a:lstStyle/>
          <a:p>
            <a:r>
              <a:rPr lang="en-US" dirty="0" smtClean="0"/>
              <a:t>Upgrade mechanical blown fuse indicator to new LED indication</a:t>
            </a:r>
            <a:endParaRPr lang="en-US" dirty="0"/>
          </a:p>
        </p:txBody>
      </p:sp>
      <p:cxnSp>
        <p:nvCxnSpPr>
          <p:cNvPr id="17" name="Straight Arrow Connector 16"/>
          <p:cNvCxnSpPr/>
          <p:nvPr/>
        </p:nvCxnSpPr>
        <p:spPr>
          <a:xfrm flipH="1" flipV="1">
            <a:off x="4666268" y="1832202"/>
            <a:ext cx="1671008" cy="378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337276" y="1644622"/>
            <a:ext cx="4095640" cy="646331"/>
          </a:xfrm>
          <a:prstGeom prst="rect">
            <a:avLst/>
          </a:prstGeom>
          <a:noFill/>
        </p:spPr>
        <p:txBody>
          <a:bodyPr wrap="square" rtlCol="0">
            <a:spAutoFit/>
          </a:bodyPr>
          <a:lstStyle/>
          <a:p>
            <a:r>
              <a:rPr lang="en-US" dirty="0" smtClean="0"/>
              <a:t>Replace truck box, base and isolator plate (in lieu of sand and repaint)</a:t>
            </a:r>
            <a:endParaRPr lang="en-US" dirty="0"/>
          </a:p>
        </p:txBody>
      </p:sp>
      <p:cxnSp>
        <p:nvCxnSpPr>
          <p:cNvPr id="21" name="Straight Arrow Connector 20"/>
          <p:cNvCxnSpPr/>
          <p:nvPr/>
        </p:nvCxnSpPr>
        <p:spPr>
          <a:xfrm flipH="1" flipV="1">
            <a:off x="4411744" y="2714343"/>
            <a:ext cx="1925532" cy="6899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337276" y="2591973"/>
            <a:ext cx="4095640" cy="369332"/>
          </a:xfrm>
          <a:prstGeom prst="rect">
            <a:avLst/>
          </a:prstGeom>
          <a:noFill/>
        </p:spPr>
        <p:txBody>
          <a:bodyPr wrap="square" rtlCol="0">
            <a:spAutoFit/>
          </a:bodyPr>
          <a:lstStyle/>
          <a:p>
            <a:r>
              <a:rPr lang="en-US" dirty="0" smtClean="0"/>
              <a:t>Upgrade pilot devices</a:t>
            </a:r>
            <a:endParaRPr lang="en-US" dirty="0"/>
          </a:p>
        </p:txBody>
      </p:sp>
      <p:cxnSp>
        <p:nvCxnSpPr>
          <p:cNvPr id="23" name="Straight Arrow Connector 22"/>
          <p:cNvCxnSpPr/>
          <p:nvPr/>
        </p:nvCxnSpPr>
        <p:spPr>
          <a:xfrm flipH="1">
            <a:off x="4666268" y="3427774"/>
            <a:ext cx="1671008" cy="34176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337276" y="3236414"/>
            <a:ext cx="4095640" cy="646331"/>
          </a:xfrm>
          <a:prstGeom prst="rect">
            <a:avLst/>
          </a:prstGeom>
          <a:noFill/>
        </p:spPr>
        <p:txBody>
          <a:bodyPr wrap="square" rtlCol="0">
            <a:spAutoFit/>
          </a:bodyPr>
          <a:lstStyle/>
          <a:p>
            <a:r>
              <a:rPr lang="en-US" dirty="0" smtClean="0"/>
              <a:t>Replacement of gasket on doors and covers.</a:t>
            </a:r>
            <a:endParaRPr lang="en-US" dirty="0"/>
          </a:p>
        </p:txBody>
      </p:sp>
      <p:cxnSp>
        <p:nvCxnSpPr>
          <p:cNvPr id="25" name="Straight Arrow Connector 24"/>
          <p:cNvCxnSpPr>
            <a:stCxn id="26" idx="1"/>
          </p:cNvCxnSpPr>
          <p:nvPr/>
        </p:nvCxnSpPr>
        <p:spPr>
          <a:xfrm flipH="1" flipV="1">
            <a:off x="4289197" y="4349214"/>
            <a:ext cx="2048079" cy="24026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337276" y="4404816"/>
            <a:ext cx="4095640" cy="369332"/>
          </a:xfrm>
          <a:prstGeom prst="rect">
            <a:avLst/>
          </a:prstGeom>
          <a:noFill/>
        </p:spPr>
        <p:txBody>
          <a:bodyPr wrap="square" rtlCol="0">
            <a:spAutoFit/>
          </a:bodyPr>
          <a:lstStyle/>
          <a:p>
            <a:r>
              <a:rPr lang="en-US" dirty="0" smtClean="0"/>
              <a:t>Replacement of push button bearings</a:t>
            </a:r>
            <a:endParaRPr lang="en-US" dirty="0"/>
          </a:p>
        </p:txBody>
      </p:sp>
      <p:sp>
        <p:nvSpPr>
          <p:cNvPr id="28" name="TextBox 27"/>
          <p:cNvSpPr txBox="1"/>
          <p:nvPr/>
        </p:nvSpPr>
        <p:spPr>
          <a:xfrm>
            <a:off x="2473028" y="56831"/>
            <a:ext cx="7245944" cy="523220"/>
          </a:xfrm>
          <a:prstGeom prst="rect">
            <a:avLst/>
          </a:prstGeom>
          <a:noFill/>
        </p:spPr>
        <p:txBody>
          <a:bodyPr wrap="square" rtlCol="0">
            <a:spAutoFit/>
          </a:bodyPr>
          <a:lstStyle/>
          <a:p>
            <a:pPr algn="ctr"/>
            <a:r>
              <a:rPr lang="en-US" sz="2800" b="1" dirty="0" smtClean="0"/>
              <a:t>Cosmetics upgrades and repairs</a:t>
            </a:r>
            <a:endParaRPr lang="en-US" sz="2800" b="1" dirty="0"/>
          </a:p>
        </p:txBody>
      </p:sp>
      <p:sp>
        <p:nvSpPr>
          <p:cNvPr id="14" name="TextBox 13"/>
          <p:cNvSpPr txBox="1"/>
          <p:nvPr/>
        </p:nvSpPr>
        <p:spPr>
          <a:xfrm>
            <a:off x="6337276" y="5298956"/>
            <a:ext cx="4095640" cy="646331"/>
          </a:xfrm>
          <a:prstGeom prst="rect">
            <a:avLst/>
          </a:prstGeom>
          <a:noFill/>
        </p:spPr>
        <p:txBody>
          <a:bodyPr wrap="square" rtlCol="0">
            <a:spAutoFit/>
          </a:bodyPr>
          <a:lstStyle/>
          <a:p>
            <a:r>
              <a:rPr lang="en-US" dirty="0" smtClean="0"/>
              <a:t>Bottom cover replace with flat panel</a:t>
            </a:r>
          </a:p>
          <a:p>
            <a:r>
              <a:rPr lang="en-US" dirty="0" smtClean="0"/>
              <a:t>(no more pinched fingers)</a:t>
            </a:r>
            <a:endParaRPr lang="en-US" dirty="0"/>
          </a:p>
        </p:txBody>
      </p:sp>
      <p:cxnSp>
        <p:nvCxnSpPr>
          <p:cNvPr id="15" name="Straight Arrow Connector 14"/>
          <p:cNvCxnSpPr/>
          <p:nvPr/>
        </p:nvCxnSpPr>
        <p:spPr>
          <a:xfrm flipH="1" flipV="1">
            <a:off x="4277377" y="5448626"/>
            <a:ext cx="2059899" cy="692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47758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P spid="22" grpId="0"/>
      <p:bldP spid="24" grpId="0"/>
      <p:bldP spid="26"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8" name="TextBox 27"/>
          <p:cNvSpPr txBox="1"/>
          <p:nvPr/>
        </p:nvSpPr>
        <p:spPr>
          <a:xfrm>
            <a:off x="2473028" y="56831"/>
            <a:ext cx="7245944" cy="523220"/>
          </a:xfrm>
          <a:prstGeom prst="rect">
            <a:avLst/>
          </a:prstGeom>
          <a:noFill/>
        </p:spPr>
        <p:txBody>
          <a:bodyPr wrap="square" rtlCol="0">
            <a:spAutoFit/>
          </a:bodyPr>
          <a:lstStyle/>
          <a:p>
            <a:pPr algn="ctr"/>
            <a:r>
              <a:rPr lang="en-US" sz="2800" b="1" dirty="0" smtClean="0"/>
              <a:t>Upgrade blown fuse indicator</a:t>
            </a:r>
            <a:endParaRPr lang="en-US" sz="2800" b="1"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2904" t="37237" r="55432" b="18601"/>
          <a:stretch/>
        </p:blipFill>
        <p:spPr>
          <a:xfrm>
            <a:off x="2473028" y="770462"/>
            <a:ext cx="1655806" cy="1732014"/>
          </a:xfrm>
          <a:prstGeom prst="rect">
            <a:avLst/>
          </a:prstGeom>
        </p:spPr>
      </p:pic>
      <p:sp>
        <p:nvSpPr>
          <p:cNvPr id="9" name="TextBox 8"/>
          <p:cNvSpPr txBox="1"/>
          <p:nvPr/>
        </p:nvSpPr>
        <p:spPr>
          <a:xfrm>
            <a:off x="4900681" y="1171947"/>
            <a:ext cx="3517281" cy="923330"/>
          </a:xfrm>
          <a:prstGeom prst="rect">
            <a:avLst/>
          </a:prstGeom>
          <a:noFill/>
        </p:spPr>
        <p:txBody>
          <a:bodyPr wrap="square" rtlCol="0">
            <a:spAutoFit/>
          </a:bodyPr>
          <a:lstStyle/>
          <a:p>
            <a:pPr algn="ctr"/>
            <a:r>
              <a:rPr lang="en-US" dirty="0" smtClean="0">
                <a:latin typeface="Arial" panose="020B0604020202020204" pitchFamily="34" charset="0"/>
                <a:cs typeface="Arial" panose="020B0604020202020204" pitchFamily="34" charset="0"/>
              </a:rPr>
              <a:t>The mechanical blown fuse indicator will be replaced with a LED indicator.</a:t>
            </a:r>
            <a:endParaRPr lang="en-US"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54901" t="40985" r="28538" b="35167"/>
          <a:stretch/>
        </p:blipFill>
        <p:spPr>
          <a:xfrm>
            <a:off x="8681004" y="3328783"/>
            <a:ext cx="1029730" cy="1079157"/>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39798" t="65059" r="41654" b="10917"/>
          <a:stretch/>
        </p:blipFill>
        <p:spPr>
          <a:xfrm>
            <a:off x="10272582" y="3328783"/>
            <a:ext cx="1153297" cy="1079157"/>
          </a:xfrm>
          <a:prstGeom prst="rect">
            <a:avLst/>
          </a:prstGeo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l="15951" t="33149" r="65501" b="42827"/>
          <a:stretch/>
        </p:blipFill>
        <p:spPr>
          <a:xfrm>
            <a:off x="6965859" y="3328782"/>
            <a:ext cx="1153297" cy="1079157"/>
          </a:xfrm>
          <a:prstGeom prst="rect">
            <a:avLst/>
          </a:prstGeom>
        </p:spPr>
      </p:pic>
      <p:sp>
        <p:nvSpPr>
          <p:cNvPr id="15" name="TextBox 14"/>
          <p:cNvSpPr txBox="1"/>
          <p:nvPr/>
        </p:nvSpPr>
        <p:spPr>
          <a:xfrm>
            <a:off x="2253816" y="3400804"/>
            <a:ext cx="3517281" cy="923330"/>
          </a:xfrm>
          <a:prstGeom prst="rect">
            <a:avLst/>
          </a:prstGeom>
          <a:noFill/>
        </p:spPr>
        <p:txBody>
          <a:bodyPr wrap="square" rtlCol="0">
            <a:spAutoFit/>
          </a:bodyPr>
          <a:lstStyle/>
          <a:p>
            <a:pPr algn="ctr"/>
            <a:r>
              <a:rPr lang="en-US" dirty="0" smtClean="0">
                <a:latin typeface="Arial" panose="020B0604020202020204" pitchFamily="34" charset="0"/>
                <a:cs typeface="Arial" panose="020B0604020202020204" pitchFamily="34" charset="0"/>
              </a:rPr>
              <a:t>All lights, switches and buttons will be updated with more current devices and LEDs.</a:t>
            </a:r>
            <a:endParaRPr lang="en-US" dirty="0">
              <a:latin typeface="Arial" panose="020B0604020202020204" pitchFamily="34" charset="0"/>
              <a:cs typeface="Arial" panose="020B0604020202020204" pitchFamily="34" charset="0"/>
            </a:endParaRPr>
          </a:p>
        </p:txBody>
      </p:sp>
      <p:sp>
        <p:nvSpPr>
          <p:cNvPr id="17" name="TextBox 16"/>
          <p:cNvSpPr txBox="1"/>
          <p:nvPr/>
        </p:nvSpPr>
        <p:spPr>
          <a:xfrm>
            <a:off x="2464790" y="2687173"/>
            <a:ext cx="7245944" cy="523220"/>
          </a:xfrm>
          <a:prstGeom prst="rect">
            <a:avLst/>
          </a:prstGeom>
          <a:noFill/>
        </p:spPr>
        <p:txBody>
          <a:bodyPr wrap="square" rtlCol="0">
            <a:spAutoFit/>
          </a:bodyPr>
          <a:lstStyle/>
          <a:p>
            <a:pPr algn="ctr"/>
            <a:r>
              <a:rPr lang="en-US" sz="2800" b="1" dirty="0" smtClean="0"/>
              <a:t>Upgrade pilot devices</a:t>
            </a:r>
            <a:endParaRPr lang="en-US" sz="2800" b="1" dirty="0"/>
          </a:p>
        </p:txBody>
      </p:sp>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50059" t="24310" r="44124" b="67339"/>
          <a:stretch/>
        </p:blipFill>
        <p:spPr>
          <a:xfrm>
            <a:off x="3829762" y="5317514"/>
            <a:ext cx="1070919" cy="1153297"/>
          </a:xfrm>
          <a:prstGeom prst="rect">
            <a:avLst/>
          </a:prstGeom>
        </p:spPr>
      </p:pic>
      <p:sp>
        <p:nvSpPr>
          <p:cNvPr id="19" name="TextBox 18"/>
          <p:cNvSpPr txBox="1"/>
          <p:nvPr/>
        </p:nvSpPr>
        <p:spPr>
          <a:xfrm>
            <a:off x="2464790" y="4643019"/>
            <a:ext cx="7245944" cy="523220"/>
          </a:xfrm>
          <a:prstGeom prst="rect">
            <a:avLst/>
          </a:prstGeom>
          <a:noFill/>
        </p:spPr>
        <p:txBody>
          <a:bodyPr wrap="square" rtlCol="0">
            <a:spAutoFit/>
          </a:bodyPr>
          <a:lstStyle/>
          <a:p>
            <a:pPr algn="ctr"/>
            <a:r>
              <a:rPr lang="en-US" sz="2800" b="1" dirty="0" smtClean="0"/>
              <a:t>Replacement of pushbutton bearing</a:t>
            </a:r>
            <a:endParaRPr lang="en-US" sz="2800" b="1" dirty="0"/>
          </a:p>
        </p:txBody>
      </p:sp>
      <p:sp>
        <p:nvSpPr>
          <p:cNvPr id="20" name="TextBox 19"/>
          <p:cNvSpPr txBox="1"/>
          <p:nvPr/>
        </p:nvSpPr>
        <p:spPr>
          <a:xfrm>
            <a:off x="5783866" y="5570996"/>
            <a:ext cx="3517281" cy="646331"/>
          </a:xfrm>
          <a:prstGeom prst="rect">
            <a:avLst/>
          </a:prstGeom>
          <a:noFill/>
        </p:spPr>
        <p:txBody>
          <a:bodyPr wrap="square" rtlCol="0">
            <a:spAutoFit/>
          </a:bodyPr>
          <a:lstStyle/>
          <a:p>
            <a:pPr algn="ctr"/>
            <a:r>
              <a:rPr lang="en-US" dirty="0" smtClean="0">
                <a:latin typeface="Arial" panose="020B0604020202020204" pitchFamily="34" charset="0"/>
                <a:cs typeface="Arial" panose="020B0604020202020204" pitchFamily="34" charset="0"/>
              </a:rPr>
              <a:t>The IPB bearing will be replaced with a new bearing.</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750444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p:bldP spid="20"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BC1C1C"/>
      </a:accent1>
      <a:accent2>
        <a:srgbClr val="F67534"/>
      </a:accent2>
      <a:accent3>
        <a:srgbClr val="EAAC35"/>
      </a:accent3>
      <a:accent4>
        <a:srgbClr val="9BAF68"/>
      </a:accent4>
      <a:accent5>
        <a:srgbClr val="68B9A6"/>
      </a:accent5>
      <a:accent6>
        <a:srgbClr val="50B1D4"/>
      </a:accent6>
      <a:hlink>
        <a:srgbClr val="E46416"/>
      </a:hlink>
      <a:folHlink>
        <a:srgbClr val="EE9340"/>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93B4CCAC-FD5A-4D59-B1AC-EAF45910B5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TM03457496[[fn=Parallax]]</Template>
  <TotalTime>2149</TotalTime>
  <Words>565</Words>
  <Application>Microsoft Office PowerPoint</Application>
  <PresentationFormat>Widescreen</PresentationFormat>
  <Paragraphs>63</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Angsana New</vt:lpstr>
      <vt:lpstr>Arial</vt:lpstr>
      <vt:lpstr>Arial Black</vt:lpstr>
      <vt:lpstr>Calibri</vt:lpstr>
      <vt:lpstr>Corbel</vt:lpstr>
      <vt:lpstr>Parallax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Blake Haddock</dc:creator>
  <cp:lastModifiedBy>Blake Haddock</cp:lastModifiedBy>
  <cp:revision>125</cp:revision>
  <dcterms:created xsi:type="dcterms:W3CDTF">2017-06-20T12:30:38Z</dcterms:created>
  <dcterms:modified xsi:type="dcterms:W3CDTF">2017-12-28T15:03:42Z</dcterms:modified>
</cp:coreProperties>
</file>